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0"/>
  </p:notesMasterIdLst>
  <p:handoutMasterIdLst>
    <p:handoutMasterId r:id="rId11"/>
  </p:handoutMasterIdLst>
  <p:sldIdLst>
    <p:sldId id="280" r:id="rId2"/>
    <p:sldId id="259" r:id="rId3"/>
    <p:sldId id="281" r:id="rId4"/>
    <p:sldId id="282" r:id="rId5"/>
    <p:sldId id="283" r:id="rId6"/>
    <p:sldId id="284" r:id="rId7"/>
    <p:sldId id="285" r:id="rId8"/>
    <p:sldId id="278"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96849EB-3B4F-4A72-AC3E-F189F507EA7A}">
          <p14:sldIdLst>
            <p14:sldId id="280"/>
            <p14:sldId id="259"/>
            <p14:sldId id="281"/>
            <p14:sldId id="282"/>
            <p14:sldId id="283"/>
            <p14:sldId id="284"/>
            <p14:sldId id="285"/>
          </p14:sldIdLst>
        </p14:section>
        <p14:section name="Untitled Section" id="{F1BE621E-58ED-485A-A93D-511B126C9781}">
          <p14:sldIdLst>
            <p14:sldId id="278"/>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305D"/>
    <a:srgbClr val="E1A52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04"/>
    <p:restoredTop sz="94662"/>
  </p:normalViewPr>
  <p:slideViewPr>
    <p:cSldViewPr snapToGrid="0" snapToObjects="1">
      <p:cViewPr varScale="1">
        <p:scale>
          <a:sx n="61" d="100"/>
          <a:sy n="61" d="100"/>
        </p:scale>
        <p:origin x="77" y="120"/>
      </p:cViewPr>
      <p:guideLst/>
    </p:cSldViewPr>
  </p:slideViewPr>
  <p:notesTextViewPr>
    <p:cViewPr>
      <p:scale>
        <a:sx n="1" d="1"/>
        <a:sy n="1" d="1"/>
      </p:scale>
      <p:origin x="0" y="0"/>
    </p:cViewPr>
  </p:notesTextViewPr>
  <p:notesViewPr>
    <p:cSldViewPr snapToGrid="0" snapToObjects="1">
      <p:cViewPr varScale="1">
        <p:scale>
          <a:sx n="119" d="100"/>
          <a:sy n="119" d="100"/>
        </p:scale>
        <p:origin x="5056"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EFB4C9A-8023-2D40-A6E6-BD016CB1E7D6}" type="datetimeFigureOut">
              <a:rPr lang="en-US" smtClean="0"/>
              <a:t>2/23/2023</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BDA876C-D639-D148-8687-D84C95E04EE1}" type="slidenum">
              <a:rPr lang="en-US" smtClean="0"/>
              <a:t>‹#›</a:t>
            </a:fld>
            <a:endParaRPr lang="en-US"/>
          </a:p>
        </p:txBody>
      </p:sp>
    </p:spTree>
    <p:extLst>
      <p:ext uri="{BB962C8B-B14F-4D97-AF65-F5344CB8AC3E}">
        <p14:creationId xmlns:p14="http://schemas.microsoft.com/office/powerpoint/2010/main" val="19891739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E7BA9C-C13B-C941-82A5-2AA33B4473CE}" type="datetimeFigureOut">
              <a:rPr lang="en-US" smtClean="0"/>
              <a:t>2/23/2023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3CE1D9-36F2-B84D-A38F-999A8359DF7B}" type="slidenum">
              <a:rPr lang="en-US" smtClean="0"/>
              <a:t>‹#›</a:t>
            </a:fld>
            <a:endParaRPr lang="en-US"/>
          </a:p>
        </p:txBody>
      </p:sp>
    </p:spTree>
    <p:extLst>
      <p:ext uri="{BB962C8B-B14F-4D97-AF65-F5344CB8AC3E}">
        <p14:creationId xmlns:p14="http://schemas.microsoft.com/office/powerpoint/2010/main" val="2532632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mention CTAGs</a:t>
            </a:r>
          </a:p>
        </p:txBody>
      </p:sp>
      <p:sp>
        <p:nvSpPr>
          <p:cNvPr id="4" name="Slide Number Placeholder 3"/>
          <p:cNvSpPr>
            <a:spLocks noGrp="1"/>
          </p:cNvSpPr>
          <p:nvPr>
            <p:ph type="sldNum" sz="quarter" idx="5"/>
          </p:nvPr>
        </p:nvSpPr>
        <p:spPr/>
        <p:txBody>
          <a:bodyPr/>
          <a:lstStyle/>
          <a:p>
            <a:fld id="{933CE1D9-36F2-B84D-A38F-999A8359DF7B}" type="slidenum">
              <a:rPr lang="en-US" smtClean="0"/>
              <a:t>2</a:t>
            </a:fld>
            <a:endParaRPr lang="en-US"/>
          </a:p>
        </p:txBody>
      </p:sp>
    </p:spTree>
    <p:extLst>
      <p:ext uri="{BB962C8B-B14F-4D97-AF65-F5344CB8AC3E}">
        <p14:creationId xmlns:p14="http://schemas.microsoft.com/office/powerpoint/2010/main" val="21495118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mention CTAGs</a:t>
            </a:r>
          </a:p>
        </p:txBody>
      </p:sp>
      <p:sp>
        <p:nvSpPr>
          <p:cNvPr id="4" name="Slide Number Placeholder 3"/>
          <p:cNvSpPr>
            <a:spLocks noGrp="1"/>
          </p:cNvSpPr>
          <p:nvPr>
            <p:ph type="sldNum" sz="quarter" idx="5"/>
          </p:nvPr>
        </p:nvSpPr>
        <p:spPr/>
        <p:txBody>
          <a:bodyPr/>
          <a:lstStyle/>
          <a:p>
            <a:fld id="{933CE1D9-36F2-B84D-A38F-999A8359DF7B}" type="slidenum">
              <a:rPr lang="en-US" smtClean="0"/>
              <a:t>3</a:t>
            </a:fld>
            <a:endParaRPr lang="en-US"/>
          </a:p>
        </p:txBody>
      </p:sp>
    </p:spTree>
    <p:extLst>
      <p:ext uri="{BB962C8B-B14F-4D97-AF65-F5344CB8AC3E}">
        <p14:creationId xmlns:p14="http://schemas.microsoft.com/office/powerpoint/2010/main" val="20553335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mention CTAGs</a:t>
            </a:r>
          </a:p>
        </p:txBody>
      </p:sp>
      <p:sp>
        <p:nvSpPr>
          <p:cNvPr id="4" name="Slide Number Placeholder 3"/>
          <p:cNvSpPr>
            <a:spLocks noGrp="1"/>
          </p:cNvSpPr>
          <p:nvPr>
            <p:ph type="sldNum" sz="quarter" idx="5"/>
          </p:nvPr>
        </p:nvSpPr>
        <p:spPr/>
        <p:txBody>
          <a:bodyPr/>
          <a:lstStyle/>
          <a:p>
            <a:fld id="{933CE1D9-36F2-B84D-A38F-999A8359DF7B}" type="slidenum">
              <a:rPr lang="en-US" smtClean="0"/>
              <a:t>4</a:t>
            </a:fld>
            <a:endParaRPr lang="en-US"/>
          </a:p>
        </p:txBody>
      </p:sp>
    </p:spTree>
    <p:extLst>
      <p:ext uri="{BB962C8B-B14F-4D97-AF65-F5344CB8AC3E}">
        <p14:creationId xmlns:p14="http://schemas.microsoft.com/office/powerpoint/2010/main" val="6001406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On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685"/>
          </a:xfrm>
          <a:prstGeom prst="rect">
            <a:avLst/>
          </a:prstGeom>
        </p:spPr>
      </p:pic>
      <p:pic>
        <p:nvPicPr>
          <p:cNvPr id="15" name="Picture 14"/>
          <p:cNvPicPr>
            <a:picLocks noChangeAspect="1"/>
          </p:cNvPicPr>
          <p:nvPr userDrawn="1"/>
        </p:nvPicPr>
        <p:blipFill>
          <a:blip r:embed="rId3">
            <a:alphaModFix amt="40000"/>
            <a:extLst>
              <a:ext uri="{28A0092B-C50C-407E-A947-70E740481C1C}">
                <a14:useLocalDpi xmlns:a14="http://schemas.microsoft.com/office/drawing/2010/main" val="0"/>
              </a:ext>
            </a:extLst>
          </a:blip>
          <a:stretch>
            <a:fillRect/>
          </a:stretch>
        </p:blipFill>
        <p:spPr>
          <a:xfrm>
            <a:off x="-1" y="2677"/>
            <a:ext cx="12193683" cy="5893640"/>
          </a:xfrm>
          <a:prstGeom prst="rect">
            <a:avLst/>
          </a:prstGeom>
        </p:spPr>
      </p:pic>
      <p:pic>
        <p:nvPicPr>
          <p:cNvPr id="6" name="Picture 5"/>
          <p:cNvPicPr>
            <a:picLocks noChangeAspect="1"/>
          </p:cNvPicPr>
          <p:nvPr userDrawn="1"/>
        </p:nvPicPr>
        <p:blipFill>
          <a:blip r:embed="rId4">
            <a:alphaModFix amt="15000"/>
            <a:extLst>
              <a:ext uri="{28A0092B-C50C-407E-A947-70E740481C1C}">
                <a14:useLocalDpi xmlns:a14="http://schemas.microsoft.com/office/drawing/2010/main" val="0"/>
              </a:ext>
            </a:extLst>
          </a:blip>
          <a:stretch>
            <a:fillRect/>
          </a:stretch>
        </p:blipFill>
        <p:spPr>
          <a:xfrm>
            <a:off x="0" y="0"/>
            <a:ext cx="5198364" cy="6858000"/>
          </a:xfrm>
          <a:prstGeom prst="rect">
            <a:avLst/>
          </a:prstGeom>
        </p:spPr>
      </p:pic>
      <p:sp>
        <p:nvSpPr>
          <p:cNvPr id="14" name="Freeform 13"/>
          <p:cNvSpPr/>
          <p:nvPr userDrawn="1"/>
        </p:nvSpPr>
        <p:spPr>
          <a:xfrm>
            <a:off x="0" y="0"/>
            <a:ext cx="253341" cy="2042556"/>
          </a:xfrm>
          <a:custGeom>
            <a:avLst/>
            <a:gdLst>
              <a:gd name="connsiteX0" fmla="*/ 0 w 253341"/>
              <a:gd name="connsiteY0" fmla="*/ 0 h 2042556"/>
              <a:gd name="connsiteX1" fmla="*/ 253341 w 253341"/>
              <a:gd name="connsiteY1" fmla="*/ 0 h 2042556"/>
              <a:gd name="connsiteX2" fmla="*/ 253341 w 253341"/>
              <a:gd name="connsiteY2" fmla="*/ 2042556 h 2042556"/>
              <a:gd name="connsiteX3" fmla="*/ 0 w 253341"/>
              <a:gd name="connsiteY3" fmla="*/ 1975262 h 2042556"/>
              <a:gd name="connsiteX4" fmla="*/ 0 w 253341"/>
              <a:gd name="connsiteY4" fmla="*/ 0 h 2042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341" h="2042556">
                <a:moveTo>
                  <a:pt x="0" y="0"/>
                </a:moveTo>
                <a:lnTo>
                  <a:pt x="253341" y="0"/>
                </a:lnTo>
                <a:lnTo>
                  <a:pt x="253341" y="2042556"/>
                </a:lnTo>
                <a:lnTo>
                  <a:pt x="0" y="1975262"/>
                </a:lnTo>
                <a:lnTo>
                  <a:pt x="0" y="0"/>
                </a:lnTo>
                <a:close/>
              </a:path>
            </a:pathLst>
          </a:custGeom>
          <a:solidFill>
            <a:srgbClr val="0730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userDrawn="1"/>
        </p:nvSpPr>
        <p:spPr>
          <a:xfrm>
            <a:off x="-1" y="6723193"/>
            <a:ext cx="12192001" cy="14496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184259" y="2126148"/>
            <a:ext cx="3823479" cy="2927622"/>
          </a:xfrm>
          <a:prstGeom prst="rect">
            <a:avLst/>
          </a:prstGeom>
        </p:spPr>
      </p:pic>
    </p:spTree>
    <p:extLst>
      <p:ext uri="{BB962C8B-B14F-4D97-AF65-F5344CB8AC3E}">
        <p14:creationId xmlns:p14="http://schemas.microsoft.com/office/powerpoint/2010/main" val="467279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Two">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685"/>
          </a:xfrm>
          <a:prstGeom prst="rect">
            <a:avLst/>
          </a:prstGeom>
        </p:spPr>
      </p:pic>
      <p:pic>
        <p:nvPicPr>
          <p:cNvPr id="11" name="Picture 10"/>
          <p:cNvPicPr>
            <a:picLocks noChangeAspect="1"/>
          </p:cNvPicPr>
          <p:nvPr userDrawn="1"/>
        </p:nvPicPr>
        <p:blipFill>
          <a:blip r:embed="rId3">
            <a:alphaModFix amt="40000"/>
            <a:extLst>
              <a:ext uri="{28A0092B-C50C-407E-A947-70E740481C1C}">
                <a14:useLocalDpi xmlns:a14="http://schemas.microsoft.com/office/drawing/2010/main" val="0"/>
              </a:ext>
            </a:extLst>
          </a:blip>
          <a:stretch>
            <a:fillRect/>
          </a:stretch>
        </p:blipFill>
        <p:spPr>
          <a:xfrm>
            <a:off x="-1" y="2677"/>
            <a:ext cx="12193683" cy="5893640"/>
          </a:xfrm>
          <a:prstGeom prst="rect">
            <a:avLst/>
          </a:prstGeom>
        </p:spPr>
      </p:pic>
      <p:pic>
        <p:nvPicPr>
          <p:cNvPr id="12" name="Picture 11"/>
          <p:cNvPicPr>
            <a:picLocks noChangeAspect="1"/>
          </p:cNvPicPr>
          <p:nvPr userDrawn="1"/>
        </p:nvPicPr>
        <p:blipFill>
          <a:blip r:embed="rId4">
            <a:alphaModFix amt="15000"/>
            <a:extLst>
              <a:ext uri="{28A0092B-C50C-407E-A947-70E740481C1C}">
                <a14:useLocalDpi xmlns:a14="http://schemas.microsoft.com/office/drawing/2010/main" val="0"/>
              </a:ext>
            </a:extLst>
          </a:blip>
          <a:stretch>
            <a:fillRect/>
          </a:stretch>
        </p:blipFill>
        <p:spPr>
          <a:xfrm>
            <a:off x="0" y="0"/>
            <a:ext cx="5198364" cy="6858000"/>
          </a:xfrm>
          <a:prstGeom prst="rect">
            <a:avLst/>
          </a:prstGeom>
        </p:spPr>
      </p:pic>
      <p:sp>
        <p:nvSpPr>
          <p:cNvPr id="13" name="Freeform 12"/>
          <p:cNvSpPr/>
          <p:nvPr userDrawn="1"/>
        </p:nvSpPr>
        <p:spPr>
          <a:xfrm>
            <a:off x="0" y="0"/>
            <a:ext cx="253341" cy="2042556"/>
          </a:xfrm>
          <a:custGeom>
            <a:avLst/>
            <a:gdLst>
              <a:gd name="connsiteX0" fmla="*/ 0 w 253341"/>
              <a:gd name="connsiteY0" fmla="*/ 0 h 2042556"/>
              <a:gd name="connsiteX1" fmla="*/ 253341 w 253341"/>
              <a:gd name="connsiteY1" fmla="*/ 0 h 2042556"/>
              <a:gd name="connsiteX2" fmla="*/ 253341 w 253341"/>
              <a:gd name="connsiteY2" fmla="*/ 2042556 h 2042556"/>
              <a:gd name="connsiteX3" fmla="*/ 0 w 253341"/>
              <a:gd name="connsiteY3" fmla="*/ 1975262 h 2042556"/>
              <a:gd name="connsiteX4" fmla="*/ 0 w 253341"/>
              <a:gd name="connsiteY4" fmla="*/ 0 h 2042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341" h="2042556">
                <a:moveTo>
                  <a:pt x="0" y="0"/>
                </a:moveTo>
                <a:lnTo>
                  <a:pt x="253341" y="0"/>
                </a:lnTo>
                <a:lnTo>
                  <a:pt x="253341" y="2042556"/>
                </a:lnTo>
                <a:lnTo>
                  <a:pt x="0" y="1975262"/>
                </a:lnTo>
                <a:lnTo>
                  <a:pt x="0" y="0"/>
                </a:lnTo>
                <a:close/>
              </a:path>
            </a:pathLst>
          </a:custGeom>
          <a:solidFill>
            <a:srgbClr val="0730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737807" y="5751174"/>
            <a:ext cx="2485668" cy="766064"/>
          </a:xfrm>
          <a:prstGeom prst="rect">
            <a:avLst/>
          </a:prstGeom>
        </p:spPr>
      </p:pic>
      <p:sp>
        <p:nvSpPr>
          <p:cNvPr id="19" name="Rectangle 18"/>
          <p:cNvSpPr/>
          <p:nvPr userDrawn="1"/>
        </p:nvSpPr>
        <p:spPr>
          <a:xfrm>
            <a:off x="-1" y="6723193"/>
            <a:ext cx="12192001" cy="14496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122363"/>
            <a:ext cx="9144000" cy="2387600"/>
          </a:xfrm>
        </p:spPr>
        <p:txBody>
          <a:bodyPr anchor="b">
            <a:normAutofit/>
          </a:bodyPr>
          <a:lstStyle>
            <a:lvl1pPr algn="ctr">
              <a:defRPr sz="4400" b="1">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End Slide">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685"/>
          </a:xfrm>
          <a:prstGeom prst="rect">
            <a:avLst/>
          </a:prstGeom>
        </p:spPr>
      </p:pic>
      <p:pic>
        <p:nvPicPr>
          <p:cNvPr id="11" name="Picture 10"/>
          <p:cNvPicPr>
            <a:picLocks noChangeAspect="1"/>
          </p:cNvPicPr>
          <p:nvPr userDrawn="1"/>
        </p:nvPicPr>
        <p:blipFill>
          <a:blip r:embed="rId3">
            <a:alphaModFix amt="40000"/>
            <a:extLst>
              <a:ext uri="{28A0092B-C50C-407E-A947-70E740481C1C}">
                <a14:useLocalDpi xmlns:a14="http://schemas.microsoft.com/office/drawing/2010/main" val="0"/>
              </a:ext>
            </a:extLst>
          </a:blip>
          <a:stretch>
            <a:fillRect/>
          </a:stretch>
        </p:blipFill>
        <p:spPr>
          <a:xfrm>
            <a:off x="-1" y="2677"/>
            <a:ext cx="12193683" cy="5893640"/>
          </a:xfrm>
          <a:prstGeom prst="rect">
            <a:avLst/>
          </a:prstGeom>
        </p:spPr>
      </p:pic>
      <p:pic>
        <p:nvPicPr>
          <p:cNvPr id="12" name="Picture 11"/>
          <p:cNvPicPr>
            <a:picLocks noChangeAspect="1"/>
          </p:cNvPicPr>
          <p:nvPr userDrawn="1"/>
        </p:nvPicPr>
        <p:blipFill>
          <a:blip r:embed="rId4">
            <a:alphaModFix amt="15000"/>
            <a:extLst>
              <a:ext uri="{28A0092B-C50C-407E-A947-70E740481C1C}">
                <a14:useLocalDpi xmlns:a14="http://schemas.microsoft.com/office/drawing/2010/main" val="0"/>
              </a:ext>
            </a:extLst>
          </a:blip>
          <a:stretch>
            <a:fillRect/>
          </a:stretch>
        </p:blipFill>
        <p:spPr>
          <a:xfrm>
            <a:off x="0" y="0"/>
            <a:ext cx="5198364" cy="6858000"/>
          </a:xfrm>
          <a:prstGeom prst="rect">
            <a:avLst/>
          </a:prstGeom>
        </p:spPr>
      </p:pic>
      <p:sp>
        <p:nvSpPr>
          <p:cNvPr id="13" name="Freeform 12"/>
          <p:cNvSpPr/>
          <p:nvPr userDrawn="1"/>
        </p:nvSpPr>
        <p:spPr>
          <a:xfrm>
            <a:off x="0" y="0"/>
            <a:ext cx="253341" cy="2042556"/>
          </a:xfrm>
          <a:custGeom>
            <a:avLst/>
            <a:gdLst>
              <a:gd name="connsiteX0" fmla="*/ 0 w 253341"/>
              <a:gd name="connsiteY0" fmla="*/ 0 h 2042556"/>
              <a:gd name="connsiteX1" fmla="*/ 253341 w 253341"/>
              <a:gd name="connsiteY1" fmla="*/ 0 h 2042556"/>
              <a:gd name="connsiteX2" fmla="*/ 253341 w 253341"/>
              <a:gd name="connsiteY2" fmla="*/ 2042556 h 2042556"/>
              <a:gd name="connsiteX3" fmla="*/ 0 w 253341"/>
              <a:gd name="connsiteY3" fmla="*/ 1975262 h 2042556"/>
              <a:gd name="connsiteX4" fmla="*/ 0 w 253341"/>
              <a:gd name="connsiteY4" fmla="*/ 0 h 2042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341" h="2042556">
                <a:moveTo>
                  <a:pt x="0" y="0"/>
                </a:moveTo>
                <a:lnTo>
                  <a:pt x="253341" y="0"/>
                </a:lnTo>
                <a:lnTo>
                  <a:pt x="253341" y="2042556"/>
                </a:lnTo>
                <a:lnTo>
                  <a:pt x="0" y="1975262"/>
                </a:lnTo>
                <a:lnTo>
                  <a:pt x="0" y="0"/>
                </a:lnTo>
                <a:close/>
              </a:path>
            </a:pathLst>
          </a:custGeom>
          <a:solidFill>
            <a:srgbClr val="0730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1" y="6723193"/>
            <a:ext cx="12192001" cy="14496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4589782"/>
            <a:ext cx="9144000" cy="1088528"/>
          </a:xfrm>
        </p:spPr>
        <p:txBody>
          <a:bodyPr anchor="b">
            <a:normAutofit/>
          </a:bodyPr>
          <a:lstStyle>
            <a:lvl1pPr algn="ctr">
              <a:defRPr sz="3200" b="1">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524000" y="5678310"/>
            <a:ext cx="9144000" cy="1035407"/>
          </a:xfrm>
        </p:spPr>
        <p:txBody>
          <a:bodyPr/>
          <a:lstStyle>
            <a:lvl1pPr marL="0" indent="0" algn="ctr">
              <a:buNone/>
              <a:defRPr sz="24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4" name="Picture 3"/>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838700" y="2166290"/>
            <a:ext cx="2491740" cy="2414016"/>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E881F42-D6C2-D448-908B-FA63F4D279C8}" type="datetime1">
              <a:rPr lang="en-US" smtClean="0"/>
              <a:t>2/23/2023</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EC61FA8-746E-F64F-A842-B7F40E0C10AF}" type="datetime1">
              <a:rPr lang="en-US" smtClean="0"/>
              <a:t>2/23/2023</a:t>
            </a:fld>
            <a:endParaRPr lang="en-US"/>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07843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9E5C17C-D039-4942-8060-68BCA5CFF628}" type="datetime1">
              <a:rPr lang="en-US" smtClean="0"/>
              <a:t>2/23/2023</a:t>
            </a:fld>
            <a:endParaRPr lang="en-US"/>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602680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74E3E6-DDCC-F047-8907-DA8BAA1B377D}" type="datetime1">
              <a:rPr lang="en-US" smtClean="0"/>
              <a:t>2/23/2023</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8754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253341" y="0"/>
            <a:ext cx="11938658" cy="5984227"/>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2059805" y="6244525"/>
            <a:ext cx="7757963" cy="365125"/>
          </a:xfrm>
          <a:prstGeom prst="rect">
            <a:avLst/>
          </a:prstGeom>
        </p:spPr>
        <p:txBody>
          <a:bodyPr vert="horz" lIns="91440" tIns="45720" rIns="91440" bIns="45720" rtlCol="0" anchor="ctr"/>
          <a:lstStyle>
            <a:lvl1pPr algn="ctr">
              <a:defRPr sz="10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pic>
        <p:nvPicPr>
          <p:cNvPr id="13" name="Picture 12"/>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0115047" y="6051790"/>
            <a:ext cx="1769350" cy="520219"/>
          </a:xfrm>
          <a:prstGeom prst="rect">
            <a:avLst/>
          </a:prstGeom>
        </p:spPr>
      </p:pic>
      <p:sp>
        <p:nvSpPr>
          <p:cNvPr id="4" name="Date Placeholder 3"/>
          <p:cNvSpPr>
            <a:spLocks noGrp="1"/>
          </p:cNvSpPr>
          <p:nvPr>
            <p:ph type="dt" sz="half" idx="2"/>
          </p:nvPr>
        </p:nvSpPr>
        <p:spPr>
          <a:xfrm>
            <a:off x="838200" y="6244525"/>
            <a:ext cx="1221606" cy="365125"/>
          </a:xfrm>
          <a:prstGeom prst="rect">
            <a:avLst/>
          </a:prstGeom>
        </p:spPr>
        <p:txBody>
          <a:bodyPr vert="horz" lIns="91440" tIns="45720" rIns="91440" bIns="45720" rtlCol="0" anchor="ctr"/>
          <a:lstStyle>
            <a:lvl1pPr algn="ctr">
              <a:defRPr sz="1000">
                <a:solidFill>
                  <a:schemeClr val="tx1">
                    <a:tint val="75000"/>
                  </a:schemeClr>
                </a:solidFill>
                <a:latin typeface="Arial" panose="020B0604020202020204" pitchFamily="34" charset="0"/>
                <a:cs typeface="Arial" panose="020B0604020202020204" pitchFamily="34" charset="0"/>
              </a:defRPr>
            </a:lvl1pPr>
          </a:lstStyle>
          <a:p>
            <a:fld id="{363DA18A-6B7A-CE45-BFF9-2A2150835B0C}" type="datetime1">
              <a:rPr lang="en-US" smtClean="0"/>
              <a:pPr/>
              <a:t>2/23/2023</a:t>
            </a:fld>
            <a:endParaRPr lang="en-US" dirty="0"/>
          </a:p>
        </p:txBody>
      </p:sp>
      <p:sp>
        <p:nvSpPr>
          <p:cNvPr id="9" name="Rectangle 8"/>
          <p:cNvSpPr/>
          <p:nvPr userDrawn="1"/>
        </p:nvSpPr>
        <p:spPr>
          <a:xfrm>
            <a:off x="1" y="6675062"/>
            <a:ext cx="10209790" cy="188163"/>
          </a:xfrm>
          <a:prstGeom prst="rect">
            <a:avLst/>
          </a:prstGeom>
          <a:solidFill>
            <a:srgbClr val="0730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userDrawn="1"/>
        </p:nvSpPr>
        <p:spPr>
          <a:xfrm>
            <a:off x="9817768" y="6675062"/>
            <a:ext cx="2374232" cy="188163"/>
          </a:xfrm>
          <a:custGeom>
            <a:avLst/>
            <a:gdLst>
              <a:gd name="connsiteX0" fmla="*/ 2670314 w 2683566"/>
              <a:gd name="connsiteY0" fmla="*/ 165653 h 165653"/>
              <a:gd name="connsiteX1" fmla="*/ 165653 w 2683566"/>
              <a:gd name="connsiteY1" fmla="*/ 165653 h 165653"/>
              <a:gd name="connsiteX2" fmla="*/ 0 w 2683566"/>
              <a:gd name="connsiteY2" fmla="*/ 0 h 165653"/>
              <a:gd name="connsiteX3" fmla="*/ 2683566 w 2683566"/>
              <a:gd name="connsiteY3" fmla="*/ 0 h 165653"/>
              <a:gd name="connsiteX4" fmla="*/ 2670314 w 2683566"/>
              <a:gd name="connsiteY4" fmla="*/ 165653 h 165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3566" h="165653">
                <a:moveTo>
                  <a:pt x="2670314" y="165653"/>
                </a:moveTo>
                <a:lnTo>
                  <a:pt x="165653" y="165653"/>
                </a:lnTo>
                <a:lnTo>
                  <a:pt x="0" y="0"/>
                </a:lnTo>
                <a:lnTo>
                  <a:pt x="2683566" y="0"/>
                </a:lnTo>
                <a:lnTo>
                  <a:pt x="2670314" y="165653"/>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userDrawn="1"/>
        </p:nvSpPr>
        <p:spPr>
          <a:xfrm>
            <a:off x="0" y="0"/>
            <a:ext cx="253341" cy="2042556"/>
          </a:xfrm>
          <a:custGeom>
            <a:avLst/>
            <a:gdLst>
              <a:gd name="connsiteX0" fmla="*/ 0 w 253341"/>
              <a:gd name="connsiteY0" fmla="*/ 0 h 2042556"/>
              <a:gd name="connsiteX1" fmla="*/ 253341 w 253341"/>
              <a:gd name="connsiteY1" fmla="*/ 0 h 2042556"/>
              <a:gd name="connsiteX2" fmla="*/ 253341 w 253341"/>
              <a:gd name="connsiteY2" fmla="*/ 2042556 h 2042556"/>
              <a:gd name="connsiteX3" fmla="*/ 0 w 253341"/>
              <a:gd name="connsiteY3" fmla="*/ 1975262 h 2042556"/>
              <a:gd name="connsiteX4" fmla="*/ 0 w 253341"/>
              <a:gd name="connsiteY4" fmla="*/ 0 h 2042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341" h="2042556">
                <a:moveTo>
                  <a:pt x="0" y="0"/>
                </a:moveTo>
                <a:lnTo>
                  <a:pt x="253341" y="0"/>
                </a:lnTo>
                <a:lnTo>
                  <a:pt x="253341" y="2042556"/>
                </a:lnTo>
                <a:lnTo>
                  <a:pt x="0" y="1975262"/>
                </a:lnTo>
                <a:lnTo>
                  <a:pt x="0" y="0"/>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9D06FEFB-E274-8849-92EE-B35DD6E9A574}"/>
              </a:ext>
            </a:extLst>
          </p:cNvPr>
          <p:cNvSpPr txBox="1"/>
          <p:nvPr userDrawn="1"/>
        </p:nvSpPr>
        <p:spPr>
          <a:xfrm>
            <a:off x="149629" y="6244525"/>
            <a:ext cx="688571" cy="365125"/>
          </a:xfrm>
          <a:prstGeom prst="rect">
            <a:avLst/>
          </a:prstGeom>
          <a:noFill/>
        </p:spPr>
        <p:txBody>
          <a:bodyPr wrap="square" rtlCol="0" anchor="ctr" anchorCtr="0">
            <a:noAutofit/>
          </a:bodyPr>
          <a:lstStyle/>
          <a:p>
            <a:pPr algn="ctr"/>
            <a:fld id="{479BDA1F-085D-3742-BB72-CE0249E0F669}" type="slidenum">
              <a:rPr lang="en-US" sz="1000" smtClean="0">
                <a:solidFill>
                  <a:schemeClr val="bg1">
                    <a:lumMod val="50000"/>
                  </a:schemeClr>
                </a:solidFill>
                <a:latin typeface="Arial" panose="020B0604020202020204" pitchFamily="34" charset="0"/>
                <a:cs typeface="Arial" panose="020B0604020202020204" pitchFamily="34" charset="0"/>
              </a:rPr>
              <a:pPr algn="ctr"/>
              <a:t>‹#›</a:t>
            </a:fld>
            <a:endParaRPr lang="en-US" sz="10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3" r:id="rId3"/>
    <p:sldLayoutId id="2147483662" r:id="rId4"/>
    <p:sldLayoutId id="2147483652" r:id="rId5"/>
    <p:sldLayoutId id="2147483654" r:id="rId6"/>
    <p:sldLayoutId id="2147483655" r:id="rId7"/>
  </p:sldLayoutIdLst>
  <p:hf hdr="0"/>
  <p:txStyles>
    <p:titleStyle>
      <a:lvl1pPr algn="l" defTabSz="914400" rtl="0" eaLnBrk="1" latinLnBrk="0" hangingPunct="1">
        <a:lnSpc>
          <a:spcPct val="90000"/>
        </a:lnSpc>
        <a:spcBef>
          <a:spcPct val="0"/>
        </a:spcBef>
        <a:buNone/>
        <a:defRPr sz="3200" b="1" kern="1200">
          <a:solidFill>
            <a:srgbClr val="07305D"/>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a:buChar char="•"/>
        <a:defRPr sz="2400" b="1" kern="1200">
          <a:solidFill>
            <a:srgbClr val="07305D"/>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600" kern="1200">
          <a:solidFill>
            <a:schemeClr val="bg2">
              <a:lumMod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6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https://apstudents.collegeboard.org/faqs/can-i-take-ap-exam-if-i-havent-taken-ap-course"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hyperlink" Target="https://www.kent.edu/credittransfer/transferring-credit-coursework-exams-and-military-experience" TargetMode="External"/><Relationship Id="rId5" Type="http://schemas.openxmlformats.org/officeDocument/2006/relationships/hyperlink" Target="https://www.ibo.org/" TargetMode="External"/><Relationship Id="rId4" Type="http://schemas.openxmlformats.org/officeDocument/2006/relationships/hyperlink" Target="https://clep.collegeboard.org/"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ww.kent.edu/ccp"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https://reports-cems.transfercredit.ohio.gov/apexprod/rws_cems/r/105/ctag" TargetMode="External"/><Relationship Id="rId2" Type="http://schemas.openxmlformats.org/officeDocument/2006/relationships/hyperlink" Target="https://view.officeapps.live.com/op/view.aspx?src=https%3A%2F%2Ftransfercredit.ohio.gov%2Fstatic%2Ffiles%2FCT2%2FCTAG_Guidance_Document%2FCTAG%2520Guidance%2520Document%2520(2023-02-15).xlsx&amp;wdOrigin=BROWSELINK" TargetMode="External"/><Relationship Id="rId1" Type="http://schemas.openxmlformats.org/officeDocument/2006/relationships/slideLayout" Target="../slideLayouts/slideLayout4.xml"/><Relationship Id="rId5" Type="http://schemas.openxmlformats.org/officeDocument/2006/relationships/hyperlink" Target="https://transfercredit.ohio.gov/students/student-programs/Career-Technical-Assurance-Guides" TargetMode="External"/><Relationship Id="rId4" Type="http://schemas.openxmlformats.org/officeDocument/2006/relationships/hyperlink" Target="https://reports-cems.transfercredit.ohio.gov/apexprod/rws_cems/r/105/ctag#begin_report"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ww.kent.edu/techprep/student-credit-application" TargetMode="External"/><Relationship Id="rId2" Type="http://schemas.openxmlformats.org/officeDocument/2006/relationships/hyperlink" Target="https://nerctechprep.com/meet-our-team/" TargetMode="External"/><Relationship Id="rId1" Type="http://schemas.openxmlformats.org/officeDocument/2006/relationships/slideLayout" Target="../slideLayouts/slideLayout4.xml"/><Relationship Id="rId5" Type="http://schemas.openxmlformats.org/officeDocument/2006/relationships/hyperlink" Target="https://www.kent.edu/techprep" TargetMode="External"/><Relationship Id="rId4" Type="http://schemas.openxmlformats.org/officeDocument/2006/relationships/hyperlink" Target="mailto:techprepemail@kent.edu"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https://transfercredit.ohio.gov/students/student-programs/Career-Technical-Assurance-Guides" TargetMode="External"/><Relationship Id="rId13" Type="http://schemas.openxmlformats.org/officeDocument/2006/relationships/hyperlink" Target="https://www.kent.edu/techprep/student-credit-application" TargetMode="External"/><Relationship Id="rId3" Type="http://schemas.openxmlformats.org/officeDocument/2006/relationships/hyperlink" Target="https://clep.collegeboard.org/" TargetMode="External"/><Relationship Id="rId7" Type="http://schemas.openxmlformats.org/officeDocument/2006/relationships/hyperlink" Target="https://www.kent.edu/ccp" TargetMode="External"/><Relationship Id="rId12" Type="http://schemas.openxmlformats.org/officeDocument/2006/relationships/hyperlink" Target="https://nerctechprep.com/meet-our-team/" TargetMode="External"/><Relationship Id="rId2" Type="http://schemas.openxmlformats.org/officeDocument/2006/relationships/hyperlink" Target="https://apstudents.collegeboard.org/faqs/can-i-take-ap-exam-if-i-havent-taken-ap-course" TargetMode="External"/><Relationship Id="rId1" Type="http://schemas.openxmlformats.org/officeDocument/2006/relationships/slideLayout" Target="../slideLayouts/slideLayout4.xml"/><Relationship Id="rId6" Type="http://schemas.openxmlformats.org/officeDocument/2006/relationships/hyperlink" Target="https://education.ohio.gov/Topics/Ohio-Education-Options/College-Credit-Plus" TargetMode="External"/><Relationship Id="rId11" Type="http://schemas.openxmlformats.org/officeDocument/2006/relationships/hyperlink" Target="https://reports-cems.transfercredit.ohio.gov/apexprod/rws_cems/r/105/ctag#begin_report" TargetMode="External"/><Relationship Id="rId5" Type="http://schemas.openxmlformats.org/officeDocument/2006/relationships/hyperlink" Target="https://www.kent.edu/credittransfer/transferring-credit-coursework-exams-and-military-experience" TargetMode="External"/><Relationship Id="rId15" Type="http://schemas.openxmlformats.org/officeDocument/2006/relationships/hyperlink" Target="https://fordhaminstitute.org/ohio/commentary/ohios-dual-credit-landscape-primer" TargetMode="External"/><Relationship Id="rId10" Type="http://schemas.openxmlformats.org/officeDocument/2006/relationships/hyperlink" Target="https://reports-cems.transfercredit.ohio.gov/apexprod/rws_cems/r/105/ctag" TargetMode="External"/><Relationship Id="rId4" Type="http://schemas.openxmlformats.org/officeDocument/2006/relationships/hyperlink" Target="https://www.ibo.org/" TargetMode="External"/><Relationship Id="rId9" Type="http://schemas.openxmlformats.org/officeDocument/2006/relationships/hyperlink" Target="https://view.officeapps.live.com/op/view.aspx?src=https%3A%2F%2Ftransfercredit.ohio.gov%2Fstatic%2Ffiles%2FCT2%2FCTAG_Guidance_Document%2FCTAG%2520Guidance%2520Document%2520(2023-02-15).xlsx&amp;wdOrigin=BROWSELINK" TargetMode="External"/><Relationship Id="rId14" Type="http://schemas.openxmlformats.org/officeDocument/2006/relationships/hyperlink" Target="https://www.kent.edu/techprep/"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kent.edu/techprep" TargetMode="External"/><Relationship Id="rId2" Type="http://schemas.openxmlformats.org/officeDocument/2006/relationships/hyperlink" Target="https://www.kent.edu/transfer/degree-pathways" TargetMode="External"/><Relationship Id="rId1" Type="http://schemas.openxmlformats.org/officeDocument/2006/relationships/slideLayout" Target="../slideLayouts/slideLayout2.xml"/><Relationship Id="rId4" Type="http://schemas.openxmlformats.org/officeDocument/2006/relationships/hyperlink" Target="http://www.kent.edu/cc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391055" y="1310340"/>
            <a:ext cx="9841149" cy="1692771"/>
          </a:xfrm>
        </p:spPr>
        <p:txBody>
          <a:bodyPr>
            <a:normAutofit fontScale="90000"/>
          </a:bodyPr>
          <a:lstStyle/>
          <a:p>
            <a:r>
              <a:rPr lang="en-US" sz="5400" dirty="0"/>
              <a:t>Office of Pre-College Programs</a:t>
            </a:r>
            <a:br>
              <a:rPr lang="en-US" sz="5400" dirty="0"/>
            </a:br>
            <a:r>
              <a:rPr lang="en-US" sz="5400" dirty="0"/>
              <a:t>Kent State University</a:t>
            </a:r>
            <a:br>
              <a:rPr lang="en-US" sz="5400" dirty="0"/>
            </a:br>
            <a:r>
              <a:rPr lang="en-US" sz="3900" dirty="0"/>
              <a:t>Presents:</a:t>
            </a:r>
            <a:br>
              <a:rPr lang="en-US" sz="3900" dirty="0"/>
            </a:br>
            <a:r>
              <a:rPr lang="en-US" sz="5300" dirty="0"/>
              <a:t>Types of Credit</a:t>
            </a:r>
          </a:p>
        </p:txBody>
      </p:sp>
      <p:sp>
        <p:nvSpPr>
          <p:cNvPr id="2" name="TextBox 1">
            <a:extLst>
              <a:ext uri="{FF2B5EF4-FFF2-40B4-BE49-F238E27FC236}">
                <a16:creationId xmlns:a16="http://schemas.microsoft.com/office/drawing/2014/main" id="{20F6A347-8CF2-4449-B295-C7EE9AAB6641}"/>
              </a:ext>
            </a:extLst>
          </p:cNvPr>
          <p:cNvSpPr txBox="1"/>
          <p:nvPr/>
        </p:nvSpPr>
        <p:spPr>
          <a:xfrm>
            <a:off x="2309329" y="4195863"/>
            <a:ext cx="2454416" cy="1692771"/>
          </a:xfrm>
          <a:prstGeom prst="rect">
            <a:avLst/>
          </a:prstGeom>
          <a:noFill/>
        </p:spPr>
        <p:txBody>
          <a:bodyPr wrap="square" rtlCol="0">
            <a:spAutoFit/>
          </a:bodyPr>
          <a:lstStyle/>
          <a:p>
            <a:pPr algn="ctr"/>
            <a:r>
              <a:rPr lang="en-US" sz="2400" b="1" dirty="0">
                <a:solidFill>
                  <a:schemeClr val="bg1"/>
                </a:solidFill>
                <a:latin typeface="Arial" panose="020B0604020202020204" pitchFamily="34" charset="0"/>
                <a:cs typeface="Arial" panose="020B0604020202020204" pitchFamily="34" charset="0"/>
              </a:rPr>
              <a:t>Matthew Cola</a:t>
            </a:r>
            <a:endParaRPr lang="en-US" sz="2400" b="1" dirty="0">
              <a:solidFill>
                <a:schemeClr val="bg1"/>
              </a:solidFill>
            </a:endParaRPr>
          </a:p>
          <a:p>
            <a:pPr algn="ctr"/>
            <a:r>
              <a:rPr lang="en-US" sz="2000" dirty="0">
                <a:solidFill>
                  <a:schemeClr val="bg1"/>
                </a:solidFill>
              </a:rPr>
              <a:t>Coordinator, </a:t>
            </a:r>
          </a:p>
          <a:p>
            <a:pPr algn="ctr"/>
            <a:r>
              <a:rPr lang="en-US" sz="2000" dirty="0">
                <a:solidFill>
                  <a:schemeClr val="bg1"/>
                </a:solidFill>
              </a:rPr>
              <a:t>Tech Prep</a:t>
            </a:r>
          </a:p>
          <a:p>
            <a:pPr algn="ctr"/>
            <a:r>
              <a:rPr lang="en-US" sz="2000" dirty="0">
                <a:solidFill>
                  <a:schemeClr val="bg1"/>
                </a:solidFill>
              </a:rPr>
              <a:t>mcola@kent.edu</a:t>
            </a:r>
          </a:p>
          <a:p>
            <a:pPr algn="ctr"/>
            <a:endParaRPr lang="en-US" sz="2000" dirty="0">
              <a:solidFill>
                <a:schemeClr val="bg1"/>
              </a:solidFill>
            </a:endParaRPr>
          </a:p>
        </p:txBody>
      </p:sp>
      <p:sp>
        <p:nvSpPr>
          <p:cNvPr id="3" name="TextBox 2">
            <a:extLst>
              <a:ext uri="{FF2B5EF4-FFF2-40B4-BE49-F238E27FC236}">
                <a16:creationId xmlns:a16="http://schemas.microsoft.com/office/drawing/2014/main" id="{3FBABAA7-3882-161F-6041-2902D09A0948}"/>
              </a:ext>
            </a:extLst>
          </p:cNvPr>
          <p:cNvSpPr txBox="1"/>
          <p:nvPr/>
        </p:nvSpPr>
        <p:spPr>
          <a:xfrm>
            <a:off x="7211440" y="4195862"/>
            <a:ext cx="3174296" cy="1692771"/>
          </a:xfrm>
          <a:prstGeom prst="rect">
            <a:avLst/>
          </a:prstGeom>
          <a:noFill/>
        </p:spPr>
        <p:txBody>
          <a:bodyPr wrap="square" rtlCol="0">
            <a:spAutoFit/>
          </a:bodyPr>
          <a:lstStyle/>
          <a:p>
            <a:r>
              <a:rPr lang="en-US" sz="2400" b="1" i="0" dirty="0">
                <a:solidFill>
                  <a:schemeClr val="bg1"/>
                </a:solidFill>
                <a:effectLst/>
                <a:latin typeface="Arial" panose="020B0604020202020204" pitchFamily="34" charset="0"/>
                <a:cs typeface="Arial" panose="020B0604020202020204" pitchFamily="34" charset="0"/>
              </a:rPr>
              <a:t>Cara Parker</a:t>
            </a:r>
          </a:p>
          <a:p>
            <a:r>
              <a:rPr lang="en-US" sz="2000" b="0" i="0" dirty="0">
                <a:solidFill>
                  <a:schemeClr val="bg1"/>
                </a:solidFill>
                <a:effectLst/>
                <a:cs typeface="Arial" panose="020B0604020202020204" pitchFamily="34" charset="0"/>
              </a:rPr>
              <a:t>Acad</a:t>
            </a:r>
            <a:r>
              <a:rPr lang="en-US" sz="2000" dirty="0">
                <a:solidFill>
                  <a:schemeClr val="bg1"/>
                </a:solidFill>
                <a:cs typeface="Arial" panose="020B0604020202020204" pitchFamily="34" charset="0"/>
              </a:rPr>
              <a:t>emic Program Officer,</a:t>
            </a:r>
          </a:p>
          <a:p>
            <a:r>
              <a:rPr lang="en-US" sz="2000" b="0" i="0" dirty="0">
                <a:solidFill>
                  <a:schemeClr val="bg1"/>
                </a:solidFill>
                <a:effectLst/>
                <a:cs typeface="Arial" panose="020B0604020202020204" pitchFamily="34" charset="0"/>
              </a:rPr>
              <a:t>CC</a:t>
            </a:r>
            <a:r>
              <a:rPr lang="en-US" sz="2000" dirty="0">
                <a:solidFill>
                  <a:schemeClr val="bg1"/>
                </a:solidFill>
                <a:cs typeface="Arial" panose="020B0604020202020204" pitchFamily="34" charset="0"/>
              </a:rPr>
              <a:t>P</a:t>
            </a:r>
            <a:endParaRPr lang="en-US" sz="2000" b="0" i="0" dirty="0">
              <a:solidFill>
                <a:schemeClr val="bg1"/>
              </a:solidFill>
              <a:effectLst/>
              <a:cs typeface="Arial" panose="020B0604020202020204" pitchFamily="34" charset="0"/>
            </a:endParaRPr>
          </a:p>
          <a:p>
            <a:r>
              <a:rPr lang="en-US" sz="2000" b="0" i="0" dirty="0">
                <a:solidFill>
                  <a:schemeClr val="bg1"/>
                </a:solidFill>
                <a:effectLst/>
                <a:cs typeface="Arial" panose="020B0604020202020204" pitchFamily="34" charset="0"/>
              </a:rPr>
              <a:t>cparke35@kent.edu</a:t>
            </a:r>
            <a:endParaRPr lang="en-US" sz="2000" dirty="0">
              <a:solidFill>
                <a:schemeClr val="bg1"/>
              </a:solidFill>
              <a:cs typeface="Arial" panose="020B0604020202020204" pitchFamily="34" charset="0"/>
            </a:endParaRPr>
          </a:p>
          <a:p>
            <a:pPr algn="ctr"/>
            <a:endParaRPr lang="en-US" sz="2000" dirty="0">
              <a:solidFill>
                <a:schemeClr val="bg1"/>
              </a:solidFill>
            </a:endParaRPr>
          </a:p>
        </p:txBody>
      </p:sp>
      <p:sp>
        <p:nvSpPr>
          <p:cNvPr id="6" name="TextBox 5">
            <a:extLst>
              <a:ext uri="{FF2B5EF4-FFF2-40B4-BE49-F238E27FC236}">
                <a16:creationId xmlns:a16="http://schemas.microsoft.com/office/drawing/2014/main" id="{370B1CF2-6567-C24D-DAC6-DFE174679373}"/>
              </a:ext>
            </a:extLst>
          </p:cNvPr>
          <p:cNvSpPr txBox="1"/>
          <p:nvPr/>
        </p:nvSpPr>
        <p:spPr>
          <a:xfrm>
            <a:off x="3298693" y="3593280"/>
            <a:ext cx="5255492" cy="523220"/>
          </a:xfrm>
          <a:prstGeom prst="rect">
            <a:avLst/>
          </a:prstGeom>
          <a:noFill/>
        </p:spPr>
        <p:txBody>
          <a:bodyPr wrap="square" rtlCol="0">
            <a:spAutoFit/>
          </a:bodyPr>
          <a:lstStyle/>
          <a:p>
            <a:pPr algn="ctr"/>
            <a:r>
              <a:rPr lang="en-US" sz="2800" b="1" dirty="0">
                <a:solidFill>
                  <a:schemeClr val="bg1"/>
                </a:solidFill>
                <a:latin typeface="Arial" panose="020B0604020202020204" pitchFamily="34" charset="0"/>
                <a:cs typeface="Arial" panose="020B0604020202020204" pitchFamily="34" charset="0"/>
              </a:rPr>
              <a:t>Presenters:</a:t>
            </a:r>
            <a:endParaRPr lang="en-US" sz="2800" b="1" dirty="0">
              <a:solidFill>
                <a:schemeClr val="bg1"/>
              </a:solidFill>
            </a:endParaRPr>
          </a:p>
        </p:txBody>
      </p:sp>
    </p:spTree>
    <p:extLst>
      <p:ext uri="{BB962C8B-B14F-4D97-AF65-F5344CB8AC3E}">
        <p14:creationId xmlns:p14="http://schemas.microsoft.com/office/powerpoint/2010/main" val="28853339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61109" y="130875"/>
            <a:ext cx="10515600" cy="1325563"/>
          </a:xfrm>
        </p:spPr>
        <p:txBody>
          <a:bodyPr/>
          <a:lstStyle/>
          <a:p>
            <a:r>
              <a:rPr lang="en-US" dirty="0"/>
              <a:t>Overview</a:t>
            </a:r>
          </a:p>
        </p:txBody>
      </p:sp>
      <p:sp>
        <p:nvSpPr>
          <p:cNvPr id="5" name="Content Placeholder 4"/>
          <p:cNvSpPr>
            <a:spLocks noGrp="1"/>
          </p:cNvSpPr>
          <p:nvPr>
            <p:ph idx="1"/>
          </p:nvPr>
        </p:nvSpPr>
        <p:spPr>
          <a:xfrm>
            <a:off x="838200" y="1200150"/>
            <a:ext cx="10972800" cy="4976813"/>
          </a:xfrm>
        </p:spPr>
        <p:txBody>
          <a:bodyPr>
            <a:normAutofit/>
          </a:bodyPr>
          <a:lstStyle/>
          <a:p>
            <a:r>
              <a:rPr lang="en-US" sz="2800" dirty="0"/>
              <a:t>Awarded Credit</a:t>
            </a:r>
            <a:endParaRPr lang="en-US" sz="2400" dirty="0"/>
          </a:p>
          <a:p>
            <a:r>
              <a:rPr lang="en-US" sz="2800" dirty="0"/>
              <a:t>Transcripted Credit</a:t>
            </a:r>
          </a:p>
          <a:p>
            <a:pPr lvl="1"/>
            <a:r>
              <a:rPr lang="en-US" sz="2400" dirty="0"/>
              <a:t>Awarded through CCP</a:t>
            </a:r>
          </a:p>
          <a:p>
            <a:r>
              <a:rPr lang="en-US" sz="2800" dirty="0"/>
              <a:t>Articulated Credit</a:t>
            </a:r>
          </a:p>
          <a:p>
            <a:pPr lvl="1"/>
            <a:r>
              <a:rPr lang="en-US" sz="2400" dirty="0"/>
              <a:t>Awarded through Tech Prep</a:t>
            </a:r>
          </a:p>
          <a:p>
            <a:pPr lvl="1"/>
            <a:r>
              <a:rPr lang="en-US" sz="2400" dirty="0"/>
              <a:t>Awarded through CTAG</a:t>
            </a:r>
          </a:p>
          <a:p>
            <a:pPr marL="1371600" lvl="3" indent="0">
              <a:buNone/>
            </a:pPr>
            <a:endParaRPr lang="en-US" dirty="0"/>
          </a:p>
          <a:p>
            <a:pPr marL="0" indent="0">
              <a:buNone/>
            </a:pPr>
            <a:endParaRPr lang="en-US" dirty="0"/>
          </a:p>
          <a:p>
            <a:endParaRPr lang="en-US" dirty="0"/>
          </a:p>
        </p:txBody>
      </p:sp>
      <p:sp>
        <p:nvSpPr>
          <p:cNvPr id="7" name="Date Placeholder 6"/>
          <p:cNvSpPr>
            <a:spLocks noGrp="1"/>
          </p:cNvSpPr>
          <p:nvPr>
            <p:ph type="dt" sz="half" idx="10"/>
          </p:nvPr>
        </p:nvSpPr>
        <p:spPr/>
        <p:txBody>
          <a:bodyPr/>
          <a:lstStyle/>
          <a:p>
            <a:fld id="{F53A8CD9-5938-F545-90DA-ABD65B419F37}" type="datetime1">
              <a:rPr lang="en-US" smtClean="0"/>
              <a:t>2/23/2023</a:t>
            </a:fld>
            <a:endParaRPr lang="en-US"/>
          </a:p>
        </p:txBody>
      </p:sp>
      <p:sp>
        <p:nvSpPr>
          <p:cNvPr id="8" name="Footer Placeholder 7"/>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082953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61109" y="130875"/>
            <a:ext cx="10515600" cy="1325563"/>
          </a:xfrm>
        </p:spPr>
        <p:txBody>
          <a:bodyPr/>
          <a:lstStyle/>
          <a:p>
            <a:r>
              <a:rPr lang="en-US" dirty="0"/>
              <a:t>Awarded Credit</a:t>
            </a:r>
          </a:p>
        </p:txBody>
      </p:sp>
      <p:sp>
        <p:nvSpPr>
          <p:cNvPr id="5" name="Content Placeholder 4"/>
          <p:cNvSpPr>
            <a:spLocks noGrp="1"/>
          </p:cNvSpPr>
          <p:nvPr>
            <p:ph idx="1"/>
          </p:nvPr>
        </p:nvSpPr>
        <p:spPr>
          <a:xfrm>
            <a:off x="838200" y="1200150"/>
            <a:ext cx="10972800" cy="4976813"/>
          </a:xfrm>
        </p:spPr>
        <p:txBody>
          <a:bodyPr>
            <a:normAutofit/>
          </a:bodyPr>
          <a:lstStyle/>
          <a:p>
            <a:pPr marL="0" indent="0">
              <a:buNone/>
            </a:pPr>
            <a:r>
              <a:rPr lang="en-US" sz="2800" dirty="0"/>
              <a:t>Advanced Placement (AP)</a:t>
            </a:r>
          </a:p>
          <a:p>
            <a:pPr lvl="1"/>
            <a:r>
              <a:rPr lang="en-US" dirty="0"/>
              <a:t>Students must get at least a 3 on the AP test to earn credit.</a:t>
            </a:r>
          </a:p>
          <a:p>
            <a:pPr lvl="1"/>
            <a:r>
              <a:rPr lang="en-US" dirty="0"/>
              <a:t>No impact on college GPA.</a:t>
            </a:r>
          </a:p>
          <a:p>
            <a:pPr lvl="1"/>
            <a:r>
              <a:rPr lang="en-US" dirty="0"/>
              <a:t>Students can take an AP Exam even if they are not able to take the AP Course.</a:t>
            </a:r>
          </a:p>
          <a:p>
            <a:pPr lvl="2"/>
            <a:r>
              <a:rPr lang="en-US" dirty="0"/>
              <a:t>For more information visit the </a:t>
            </a:r>
            <a:r>
              <a:rPr lang="en-US" dirty="0">
                <a:hlinkClick r:id="rId3"/>
              </a:rPr>
              <a:t>AP Website. </a:t>
            </a:r>
            <a:endParaRPr lang="en-US" dirty="0"/>
          </a:p>
          <a:p>
            <a:pPr lvl="1"/>
            <a:endParaRPr lang="en-US" dirty="0"/>
          </a:p>
          <a:p>
            <a:pPr marL="0" indent="0">
              <a:buNone/>
            </a:pPr>
            <a:r>
              <a:rPr lang="en-US" sz="2800" dirty="0"/>
              <a:t>Other Common types of Awarded Credit</a:t>
            </a:r>
          </a:p>
          <a:p>
            <a:pPr lvl="1"/>
            <a:r>
              <a:rPr lang="en-US" dirty="0">
                <a:hlinkClick r:id="rId4"/>
              </a:rPr>
              <a:t>College-Level Examination Program (CLEP)</a:t>
            </a:r>
            <a:endParaRPr lang="en-US" dirty="0"/>
          </a:p>
          <a:p>
            <a:pPr lvl="1"/>
            <a:r>
              <a:rPr lang="en-US" dirty="0">
                <a:hlinkClick r:id="rId5"/>
              </a:rPr>
              <a:t>International Baccalaureate (IB)</a:t>
            </a:r>
            <a:endParaRPr lang="en-US" dirty="0"/>
          </a:p>
          <a:p>
            <a:pPr marL="0" indent="0">
              <a:buNone/>
            </a:pPr>
            <a:endParaRPr lang="en-US" dirty="0"/>
          </a:p>
          <a:p>
            <a:pPr marL="0" indent="0">
              <a:buNone/>
            </a:pPr>
            <a:endParaRPr lang="en-US" sz="1800" dirty="0"/>
          </a:p>
          <a:p>
            <a:pPr marL="0" indent="0">
              <a:buNone/>
            </a:pPr>
            <a:endParaRPr lang="en-US" sz="1800" dirty="0"/>
          </a:p>
          <a:p>
            <a:pPr marL="0" indent="0">
              <a:buNone/>
            </a:pPr>
            <a:r>
              <a:rPr lang="en-US" sz="1800" dirty="0"/>
              <a:t>For other questions about awarded credit at Kent State visit our </a:t>
            </a:r>
            <a:r>
              <a:rPr lang="en-US" sz="1800" dirty="0">
                <a:hlinkClick r:id="rId6"/>
              </a:rPr>
              <a:t>Credit Transfer Office website</a:t>
            </a:r>
            <a:r>
              <a:rPr lang="en-US" sz="1800" dirty="0"/>
              <a:t>.</a:t>
            </a:r>
          </a:p>
        </p:txBody>
      </p:sp>
      <p:sp>
        <p:nvSpPr>
          <p:cNvPr id="7" name="Date Placeholder 6"/>
          <p:cNvSpPr>
            <a:spLocks noGrp="1"/>
          </p:cNvSpPr>
          <p:nvPr>
            <p:ph type="dt" sz="half" idx="10"/>
          </p:nvPr>
        </p:nvSpPr>
        <p:spPr/>
        <p:txBody>
          <a:bodyPr/>
          <a:lstStyle/>
          <a:p>
            <a:fld id="{F53A8CD9-5938-F545-90DA-ABD65B419F37}" type="datetime1">
              <a:rPr lang="en-US" smtClean="0"/>
              <a:t>2/23/2023</a:t>
            </a:fld>
            <a:endParaRPr lang="en-US"/>
          </a:p>
        </p:txBody>
      </p:sp>
      <p:sp>
        <p:nvSpPr>
          <p:cNvPr id="8" name="Footer Placeholder 7"/>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8774233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61109" y="130875"/>
            <a:ext cx="10515600" cy="1325563"/>
          </a:xfrm>
        </p:spPr>
        <p:txBody>
          <a:bodyPr/>
          <a:lstStyle/>
          <a:p>
            <a:r>
              <a:rPr lang="en-US" dirty="0"/>
              <a:t>Transcripted Credit</a:t>
            </a:r>
          </a:p>
        </p:txBody>
      </p:sp>
      <p:sp>
        <p:nvSpPr>
          <p:cNvPr id="5" name="Content Placeholder 4"/>
          <p:cNvSpPr>
            <a:spLocks noGrp="1"/>
          </p:cNvSpPr>
          <p:nvPr>
            <p:ph idx="1"/>
          </p:nvPr>
        </p:nvSpPr>
        <p:spPr>
          <a:xfrm>
            <a:off x="838200" y="1302707"/>
            <a:ext cx="10972800" cy="4874256"/>
          </a:xfrm>
        </p:spPr>
        <p:txBody>
          <a:bodyPr>
            <a:normAutofit fontScale="92500" lnSpcReduction="10000"/>
          </a:bodyPr>
          <a:lstStyle/>
          <a:p>
            <a:pPr marL="0" indent="0">
              <a:buNone/>
            </a:pPr>
            <a:r>
              <a:rPr lang="en-US" dirty="0"/>
              <a:t>College Credit Plus</a:t>
            </a:r>
          </a:p>
          <a:p>
            <a:pPr lvl="1"/>
            <a:r>
              <a:rPr lang="en-US" dirty="0"/>
              <a:t>General Overview</a:t>
            </a:r>
          </a:p>
          <a:p>
            <a:pPr lvl="2"/>
            <a:r>
              <a:rPr lang="en-US" sz="1900" dirty="0"/>
              <a:t>Can be taken in grades 7-12.</a:t>
            </a:r>
          </a:p>
          <a:p>
            <a:pPr lvl="2"/>
            <a:r>
              <a:rPr lang="en-US" sz="1900" dirty="0"/>
              <a:t>Real college course work.</a:t>
            </a:r>
          </a:p>
          <a:p>
            <a:pPr lvl="2"/>
            <a:r>
              <a:rPr lang="en-US" sz="1900" dirty="0"/>
              <a:t>Can be taken at a college or university, online, or at a student’s high school.</a:t>
            </a:r>
          </a:p>
          <a:p>
            <a:pPr lvl="2"/>
            <a:r>
              <a:rPr lang="en-US" sz="1900" dirty="0"/>
              <a:t>Your grade in the course is reflected on your college transcript and impacts your high school and college GPA.</a:t>
            </a:r>
          </a:p>
          <a:p>
            <a:pPr lvl="1"/>
            <a:r>
              <a:rPr lang="en-US" dirty="0"/>
              <a:t>Kent State Specific Information</a:t>
            </a:r>
          </a:p>
          <a:p>
            <a:pPr lvl="2"/>
            <a:r>
              <a:rPr lang="en-US" sz="1900" dirty="0"/>
              <a:t>Application Process</a:t>
            </a:r>
          </a:p>
          <a:p>
            <a:pPr lvl="2"/>
            <a:r>
              <a:rPr lang="en-US" sz="1900" dirty="0"/>
              <a:t>If you take CCP through Kent State and attend Kent State after high school no action is needed to receive your grades.</a:t>
            </a:r>
          </a:p>
          <a:p>
            <a:pPr lvl="2"/>
            <a:r>
              <a:rPr lang="en-US" sz="1900" dirty="0"/>
              <a:t>If you attend Kent State for your CCP courses and go to another college after high school you must transfer your credit for it to reflect on your transcript at that college.</a:t>
            </a:r>
          </a:p>
          <a:p>
            <a:pPr lvl="2"/>
            <a:r>
              <a:rPr lang="en-US" sz="1900" dirty="0"/>
              <a:t>If you take CCP through another college and come to Kent State after high school you must transfer your credit for it to reflect on your Kent State transcript.</a:t>
            </a:r>
          </a:p>
          <a:p>
            <a:pPr marL="457200" lvl="1" indent="0">
              <a:buNone/>
            </a:pPr>
            <a:endParaRPr lang="en-US" sz="1800" dirty="0"/>
          </a:p>
          <a:p>
            <a:pPr marL="0" indent="0">
              <a:buNone/>
            </a:pPr>
            <a:r>
              <a:rPr lang="en-US" sz="1800" dirty="0"/>
              <a:t>For other questions about Transcripted Credit at Kent State visit our </a:t>
            </a:r>
            <a:r>
              <a:rPr lang="en-US" sz="1800" dirty="0">
                <a:hlinkClick r:id="rId3"/>
              </a:rPr>
              <a:t>CCP website</a:t>
            </a:r>
            <a:r>
              <a:rPr lang="en-US" sz="1800" dirty="0"/>
              <a:t>.</a:t>
            </a:r>
          </a:p>
        </p:txBody>
      </p:sp>
      <p:sp>
        <p:nvSpPr>
          <p:cNvPr id="7" name="Date Placeholder 6"/>
          <p:cNvSpPr>
            <a:spLocks noGrp="1"/>
          </p:cNvSpPr>
          <p:nvPr>
            <p:ph type="dt" sz="half" idx="10"/>
          </p:nvPr>
        </p:nvSpPr>
        <p:spPr/>
        <p:txBody>
          <a:bodyPr/>
          <a:lstStyle/>
          <a:p>
            <a:fld id="{F53A8CD9-5938-F545-90DA-ABD65B419F37}" type="datetime1">
              <a:rPr lang="en-US" smtClean="0"/>
              <a:t>2/23/2023</a:t>
            </a:fld>
            <a:endParaRPr lang="en-US"/>
          </a:p>
        </p:txBody>
      </p:sp>
      <p:sp>
        <p:nvSpPr>
          <p:cNvPr id="8" name="Footer Placeholder 7"/>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3476366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9ACC6-3C65-70C3-EB66-298D501EF3F9}"/>
              </a:ext>
            </a:extLst>
          </p:cNvPr>
          <p:cNvSpPr>
            <a:spLocks noGrp="1"/>
          </p:cNvSpPr>
          <p:nvPr>
            <p:ph type="title"/>
          </p:nvPr>
        </p:nvSpPr>
        <p:spPr/>
        <p:txBody>
          <a:bodyPr/>
          <a:lstStyle/>
          <a:p>
            <a:r>
              <a:rPr lang="en-US" dirty="0"/>
              <a:t>Articulated Credit</a:t>
            </a:r>
          </a:p>
        </p:txBody>
      </p:sp>
      <p:sp>
        <p:nvSpPr>
          <p:cNvPr id="3" name="Content Placeholder 2">
            <a:extLst>
              <a:ext uri="{FF2B5EF4-FFF2-40B4-BE49-F238E27FC236}">
                <a16:creationId xmlns:a16="http://schemas.microsoft.com/office/drawing/2014/main" id="{C53A06A8-8817-2598-59C4-0DA1B779919C}"/>
              </a:ext>
            </a:extLst>
          </p:cNvPr>
          <p:cNvSpPr>
            <a:spLocks noGrp="1"/>
          </p:cNvSpPr>
          <p:nvPr>
            <p:ph idx="1"/>
          </p:nvPr>
        </p:nvSpPr>
        <p:spPr>
          <a:xfrm>
            <a:off x="838200" y="1381760"/>
            <a:ext cx="10515600" cy="4795203"/>
          </a:xfrm>
        </p:spPr>
        <p:txBody>
          <a:bodyPr>
            <a:normAutofit fontScale="92500" lnSpcReduction="20000"/>
          </a:bodyPr>
          <a:lstStyle/>
          <a:p>
            <a:r>
              <a:rPr lang="en-US" dirty="0"/>
              <a:t>Career Technical Assurance Guide (CTAG)</a:t>
            </a:r>
          </a:p>
          <a:p>
            <a:pPr lvl="1"/>
            <a:r>
              <a:rPr lang="en-US" dirty="0"/>
              <a:t>These courses are guaranteed to transfer to any Ohio Public College or University with an approved equivalent course.</a:t>
            </a:r>
          </a:p>
          <a:p>
            <a:pPr lvl="1"/>
            <a:r>
              <a:rPr lang="en-US" dirty="0"/>
              <a:t>Obtained by earning a passing score on a </a:t>
            </a:r>
            <a:r>
              <a:rPr lang="en-US" dirty="0" err="1"/>
              <a:t>WebXam</a:t>
            </a:r>
            <a:r>
              <a:rPr lang="en-US" dirty="0"/>
              <a:t> (end of course exam) in your Career Technical Education (CTE) course.4</a:t>
            </a:r>
          </a:p>
          <a:p>
            <a:pPr lvl="2"/>
            <a:r>
              <a:rPr lang="en-US" dirty="0"/>
              <a:t>Passing scores vary by program, and can be found using the </a:t>
            </a:r>
            <a:r>
              <a:rPr lang="en-US" dirty="0">
                <a:hlinkClick r:id="rId2"/>
              </a:rPr>
              <a:t>CTAG Guidance Document</a:t>
            </a:r>
            <a:r>
              <a:rPr lang="en-US" dirty="0"/>
              <a:t>.</a:t>
            </a:r>
          </a:p>
          <a:p>
            <a:pPr lvl="1"/>
            <a:r>
              <a:rPr lang="en-US" dirty="0"/>
              <a:t>Students must indicate permission to apply credit- this is the last question of their </a:t>
            </a:r>
            <a:r>
              <a:rPr lang="en-US" dirty="0" err="1"/>
              <a:t>WebXam</a:t>
            </a:r>
            <a:r>
              <a:rPr lang="en-US" dirty="0"/>
              <a:t>/End of course test. </a:t>
            </a:r>
          </a:p>
          <a:p>
            <a:pPr lvl="2"/>
            <a:r>
              <a:rPr lang="en-US" dirty="0"/>
              <a:t>Select yes.</a:t>
            </a:r>
          </a:p>
          <a:p>
            <a:pPr lvl="2"/>
            <a:r>
              <a:rPr lang="en-US" dirty="0"/>
              <a:t>Students can apply credit for up to 3 years post graduation, but process is more complicated after high school</a:t>
            </a:r>
          </a:p>
          <a:p>
            <a:pPr lvl="1"/>
            <a:r>
              <a:rPr lang="en-US" dirty="0"/>
              <a:t>In order to get credit the college or university must have an aligned equivalent.</a:t>
            </a:r>
          </a:p>
          <a:p>
            <a:pPr lvl="2"/>
            <a:r>
              <a:rPr lang="en-US" dirty="0"/>
              <a:t>To view all equivalencies, and matches between k-12 institutions and Ohio Public Colleges and Universities the Ohio Department of Higher Education has created the </a:t>
            </a:r>
            <a:r>
              <a:rPr lang="en-US" dirty="0">
                <a:hlinkClick r:id="rId3"/>
              </a:rPr>
              <a:t>CTAG Guide Program/Course Reporting System</a:t>
            </a:r>
            <a:r>
              <a:rPr lang="en-US" dirty="0"/>
              <a:t>.</a:t>
            </a:r>
          </a:p>
          <a:p>
            <a:pPr lvl="2"/>
            <a:r>
              <a:rPr lang="en-US" dirty="0"/>
              <a:t>To view Kent State’s approved CTAG equivalencies visit </a:t>
            </a:r>
            <a:r>
              <a:rPr lang="en-US" dirty="0">
                <a:hlinkClick r:id="rId4"/>
              </a:rPr>
              <a:t>the Kent Specific CTAG Program Guide.</a:t>
            </a:r>
            <a:endParaRPr lang="en-US" dirty="0"/>
          </a:p>
          <a:p>
            <a:pPr lvl="1"/>
            <a:r>
              <a:rPr lang="en-US" dirty="0"/>
              <a:t>For more information on CTAG please visit the </a:t>
            </a:r>
            <a:r>
              <a:rPr lang="en-US" dirty="0">
                <a:hlinkClick r:id="rId5"/>
              </a:rPr>
              <a:t>Ohio Dept. of Higher Education  CTAG page</a:t>
            </a:r>
            <a:r>
              <a:rPr lang="en-US" dirty="0"/>
              <a:t>.</a:t>
            </a:r>
          </a:p>
        </p:txBody>
      </p:sp>
      <p:sp>
        <p:nvSpPr>
          <p:cNvPr id="4" name="Date Placeholder 3">
            <a:extLst>
              <a:ext uri="{FF2B5EF4-FFF2-40B4-BE49-F238E27FC236}">
                <a16:creationId xmlns:a16="http://schemas.microsoft.com/office/drawing/2014/main" id="{4D833055-CDEA-5C9B-F2F0-28383E151AB9}"/>
              </a:ext>
            </a:extLst>
          </p:cNvPr>
          <p:cNvSpPr>
            <a:spLocks noGrp="1"/>
          </p:cNvSpPr>
          <p:nvPr>
            <p:ph type="dt" sz="half" idx="10"/>
          </p:nvPr>
        </p:nvSpPr>
        <p:spPr/>
        <p:txBody>
          <a:bodyPr/>
          <a:lstStyle/>
          <a:p>
            <a:fld id="{5E881F42-D6C2-D448-908B-FA63F4D279C8}" type="datetime1">
              <a:rPr lang="en-US" smtClean="0"/>
              <a:t>2/23/2023</a:t>
            </a:fld>
            <a:endParaRPr lang="en-US"/>
          </a:p>
        </p:txBody>
      </p:sp>
      <p:sp>
        <p:nvSpPr>
          <p:cNvPr id="5" name="Footer Placeholder 4">
            <a:extLst>
              <a:ext uri="{FF2B5EF4-FFF2-40B4-BE49-F238E27FC236}">
                <a16:creationId xmlns:a16="http://schemas.microsoft.com/office/drawing/2014/main" id="{CCC4AD66-0641-D508-AAD4-0286D04141D6}"/>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7636230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3FABD-F33A-2FCB-1F85-56503D02D2CE}"/>
              </a:ext>
            </a:extLst>
          </p:cNvPr>
          <p:cNvSpPr>
            <a:spLocks noGrp="1"/>
          </p:cNvSpPr>
          <p:nvPr>
            <p:ph type="title"/>
          </p:nvPr>
        </p:nvSpPr>
        <p:spPr>
          <a:xfrm>
            <a:off x="838200" y="365125"/>
            <a:ext cx="10515600" cy="615263"/>
          </a:xfrm>
        </p:spPr>
        <p:txBody>
          <a:bodyPr/>
          <a:lstStyle/>
          <a:p>
            <a:r>
              <a:rPr lang="en-US" dirty="0"/>
              <a:t>Articulated Credit</a:t>
            </a:r>
          </a:p>
        </p:txBody>
      </p:sp>
      <p:sp>
        <p:nvSpPr>
          <p:cNvPr id="3" name="Content Placeholder 2">
            <a:extLst>
              <a:ext uri="{FF2B5EF4-FFF2-40B4-BE49-F238E27FC236}">
                <a16:creationId xmlns:a16="http://schemas.microsoft.com/office/drawing/2014/main" id="{DDA48965-ABC7-55ED-108E-C8ABA120DF6F}"/>
              </a:ext>
            </a:extLst>
          </p:cNvPr>
          <p:cNvSpPr>
            <a:spLocks noGrp="1"/>
          </p:cNvSpPr>
          <p:nvPr>
            <p:ph idx="1"/>
          </p:nvPr>
        </p:nvSpPr>
        <p:spPr>
          <a:xfrm>
            <a:off x="838200" y="914400"/>
            <a:ext cx="10515600" cy="5262563"/>
          </a:xfrm>
        </p:spPr>
        <p:txBody>
          <a:bodyPr>
            <a:normAutofit fontScale="92500" lnSpcReduction="10000"/>
          </a:bodyPr>
          <a:lstStyle/>
          <a:p>
            <a:r>
              <a:rPr lang="en-US" dirty="0"/>
              <a:t>Bilateral Credit (AKA Tech Prep Credit, or Articulated Credit)</a:t>
            </a:r>
          </a:p>
          <a:p>
            <a:pPr lvl="1"/>
            <a:r>
              <a:rPr lang="en-US" dirty="0"/>
              <a:t>Awarded in addition to any possible CTAGs a student can obtain through their Career Technical Education/Tech Prep program.</a:t>
            </a:r>
          </a:p>
          <a:p>
            <a:pPr lvl="1"/>
            <a:r>
              <a:rPr lang="en-US" dirty="0"/>
              <a:t>Each college or university can enter into contracts, called Articulation Agreements with specific CTE programs at specific schools.</a:t>
            </a:r>
          </a:p>
          <a:p>
            <a:pPr lvl="2"/>
            <a:r>
              <a:rPr lang="en-US" dirty="0"/>
              <a:t>Each program can get different credits related to their college major.</a:t>
            </a:r>
          </a:p>
          <a:p>
            <a:pPr lvl="2"/>
            <a:r>
              <a:rPr lang="en-US" dirty="0"/>
              <a:t>These credits could vary from college to college, and may not always transfer if you decide to attend another higher education institution.</a:t>
            </a:r>
          </a:p>
          <a:p>
            <a:pPr lvl="1"/>
            <a:r>
              <a:rPr lang="en-US" dirty="0"/>
              <a:t>Students must apply for this credit upon graduation.</a:t>
            </a:r>
          </a:p>
          <a:p>
            <a:pPr lvl="2"/>
            <a:r>
              <a:rPr lang="en-US" dirty="0"/>
              <a:t>Each college or university has a different application process, to speak about processes for other colleges in Northeast Ohio please visit the </a:t>
            </a:r>
            <a:r>
              <a:rPr lang="en-US" dirty="0">
                <a:hlinkClick r:id="rId2"/>
              </a:rPr>
              <a:t>Northeast Ohio Tech Prep site</a:t>
            </a:r>
            <a:r>
              <a:rPr lang="en-US" dirty="0"/>
              <a:t>.</a:t>
            </a:r>
          </a:p>
          <a:p>
            <a:pPr lvl="2"/>
            <a:r>
              <a:rPr lang="en-US" dirty="0"/>
              <a:t>At Kent State, students are able to apply for their credits once they are admitted, and have submitted their FINAL high school transcript.</a:t>
            </a:r>
          </a:p>
          <a:p>
            <a:pPr lvl="1"/>
            <a:r>
              <a:rPr lang="en-US" dirty="0"/>
              <a:t>To apply for credits fill out the </a:t>
            </a:r>
            <a:r>
              <a:rPr lang="en-US" dirty="0">
                <a:hlinkClick r:id="rId3"/>
              </a:rPr>
              <a:t>appropriate student credit application form</a:t>
            </a:r>
            <a:r>
              <a:rPr lang="en-US" dirty="0"/>
              <a:t>, and have your high school e-mail it to us at </a:t>
            </a:r>
            <a:r>
              <a:rPr lang="en-US" dirty="0">
                <a:hlinkClick r:id="rId4"/>
              </a:rPr>
              <a:t>techprepemail@kent.edu</a:t>
            </a:r>
            <a:r>
              <a:rPr lang="en-US" dirty="0"/>
              <a:t>.</a:t>
            </a:r>
          </a:p>
          <a:p>
            <a:pPr lvl="1"/>
            <a:r>
              <a:rPr lang="en-US" dirty="0"/>
              <a:t>What to do if your program or school doesn’t have an agreement with Kent State?</a:t>
            </a:r>
          </a:p>
          <a:p>
            <a:pPr marL="0" indent="0">
              <a:buNone/>
            </a:pPr>
            <a:endParaRPr lang="en-US" sz="2000" dirty="0"/>
          </a:p>
          <a:p>
            <a:pPr marL="0" indent="0">
              <a:buNone/>
            </a:pPr>
            <a:r>
              <a:rPr lang="en-US" sz="2000" dirty="0"/>
              <a:t>If you have further questions about Tech Prep at Kent State visit the </a:t>
            </a:r>
            <a:r>
              <a:rPr lang="en-US" sz="2000" dirty="0">
                <a:hlinkClick r:id="rId5"/>
              </a:rPr>
              <a:t>Tech Prep website.</a:t>
            </a:r>
            <a:endParaRPr lang="en-US" sz="2000" dirty="0"/>
          </a:p>
          <a:p>
            <a:pPr lvl="1"/>
            <a:endParaRPr lang="en-US" dirty="0"/>
          </a:p>
        </p:txBody>
      </p:sp>
      <p:sp>
        <p:nvSpPr>
          <p:cNvPr id="4" name="Date Placeholder 3">
            <a:extLst>
              <a:ext uri="{FF2B5EF4-FFF2-40B4-BE49-F238E27FC236}">
                <a16:creationId xmlns:a16="http://schemas.microsoft.com/office/drawing/2014/main" id="{54A93F2F-09F6-21D8-6C86-F5DBF4687F13}"/>
              </a:ext>
            </a:extLst>
          </p:cNvPr>
          <p:cNvSpPr>
            <a:spLocks noGrp="1"/>
          </p:cNvSpPr>
          <p:nvPr>
            <p:ph type="dt" sz="half" idx="10"/>
          </p:nvPr>
        </p:nvSpPr>
        <p:spPr/>
        <p:txBody>
          <a:bodyPr/>
          <a:lstStyle/>
          <a:p>
            <a:fld id="{5E881F42-D6C2-D448-908B-FA63F4D279C8}" type="datetime1">
              <a:rPr lang="en-US" smtClean="0"/>
              <a:t>2/23/2023</a:t>
            </a:fld>
            <a:endParaRPr lang="en-US"/>
          </a:p>
        </p:txBody>
      </p:sp>
      <p:sp>
        <p:nvSpPr>
          <p:cNvPr id="5" name="Footer Placeholder 4">
            <a:extLst>
              <a:ext uri="{FF2B5EF4-FFF2-40B4-BE49-F238E27FC236}">
                <a16:creationId xmlns:a16="http://schemas.microsoft.com/office/drawing/2014/main" id="{ABD4C0FB-1A7D-4B73-45C8-ACC65F11C87E}"/>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757964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3FABD-F33A-2FCB-1F85-56503D02D2CE}"/>
              </a:ext>
            </a:extLst>
          </p:cNvPr>
          <p:cNvSpPr>
            <a:spLocks noGrp="1"/>
          </p:cNvSpPr>
          <p:nvPr>
            <p:ph type="title"/>
          </p:nvPr>
        </p:nvSpPr>
        <p:spPr>
          <a:xfrm>
            <a:off x="838200" y="365125"/>
            <a:ext cx="10515600" cy="332459"/>
          </a:xfrm>
        </p:spPr>
        <p:txBody>
          <a:bodyPr>
            <a:normAutofit fontScale="90000"/>
          </a:bodyPr>
          <a:lstStyle/>
          <a:p>
            <a:r>
              <a:rPr lang="en-US" dirty="0"/>
              <a:t>Resources</a:t>
            </a:r>
          </a:p>
        </p:txBody>
      </p:sp>
      <p:sp>
        <p:nvSpPr>
          <p:cNvPr id="3" name="Content Placeholder 2">
            <a:extLst>
              <a:ext uri="{FF2B5EF4-FFF2-40B4-BE49-F238E27FC236}">
                <a16:creationId xmlns:a16="http://schemas.microsoft.com/office/drawing/2014/main" id="{DDA48965-ABC7-55ED-108E-C8ABA120DF6F}"/>
              </a:ext>
            </a:extLst>
          </p:cNvPr>
          <p:cNvSpPr>
            <a:spLocks noGrp="1"/>
          </p:cNvSpPr>
          <p:nvPr>
            <p:ph idx="1"/>
          </p:nvPr>
        </p:nvSpPr>
        <p:spPr>
          <a:xfrm>
            <a:off x="838200" y="697584"/>
            <a:ext cx="10515600" cy="5479379"/>
          </a:xfrm>
        </p:spPr>
        <p:txBody>
          <a:bodyPr>
            <a:normAutofit fontScale="92500" lnSpcReduction="10000"/>
          </a:bodyPr>
          <a:lstStyle/>
          <a:p>
            <a:pPr lvl="1"/>
            <a:r>
              <a:rPr lang="en-US" dirty="0"/>
              <a:t>Awarded Credit</a:t>
            </a:r>
          </a:p>
          <a:p>
            <a:pPr lvl="2"/>
            <a:r>
              <a:rPr lang="en-US" dirty="0">
                <a:hlinkClick r:id="rId2"/>
              </a:rPr>
              <a:t>AP Website</a:t>
            </a:r>
            <a:endParaRPr lang="en-US" dirty="0"/>
          </a:p>
          <a:p>
            <a:pPr lvl="2"/>
            <a:r>
              <a:rPr lang="en-US" dirty="0">
                <a:hlinkClick r:id="rId3"/>
              </a:rPr>
              <a:t>College-Level Examination Program (CLEP)</a:t>
            </a:r>
            <a:endParaRPr lang="en-US" dirty="0"/>
          </a:p>
          <a:p>
            <a:pPr lvl="2"/>
            <a:r>
              <a:rPr lang="en-US" dirty="0">
                <a:hlinkClick r:id="rId4"/>
              </a:rPr>
              <a:t>International Baccalaureate (IB)</a:t>
            </a:r>
            <a:endParaRPr lang="en-US" dirty="0"/>
          </a:p>
          <a:p>
            <a:pPr lvl="2"/>
            <a:r>
              <a:rPr lang="en-US" sz="1800" dirty="0">
                <a:hlinkClick r:id="rId5"/>
              </a:rPr>
              <a:t>Kent State University Credit Transfer Office website</a:t>
            </a:r>
            <a:endParaRPr lang="en-US" sz="1800" dirty="0"/>
          </a:p>
          <a:p>
            <a:pPr lvl="1"/>
            <a:r>
              <a:rPr lang="en-US" dirty="0"/>
              <a:t>Transcripted Credit</a:t>
            </a:r>
          </a:p>
          <a:p>
            <a:pPr lvl="2"/>
            <a:r>
              <a:rPr lang="en-US" dirty="0">
                <a:hlinkClick r:id="rId6"/>
              </a:rPr>
              <a:t>Department of Education CCP Website</a:t>
            </a:r>
            <a:endParaRPr lang="en-US" dirty="0"/>
          </a:p>
          <a:p>
            <a:pPr lvl="2"/>
            <a:r>
              <a:rPr lang="en-US" sz="1800" dirty="0">
                <a:hlinkClick r:id="rId7"/>
              </a:rPr>
              <a:t>Kent State University CCP website</a:t>
            </a:r>
            <a:endParaRPr lang="en-US" sz="1800" dirty="0"/>
          </a:p>
          <a:p>
            <a:pPr lvl="1"/>
            <a:r>
              <a:rPr lang="en-US" dirty="0"/>
              <a:t>Articulated Credit</a:t>
            </a:r>
          </a:p>
          <a:p>
            <a:pPr lvl="2"/>
            <a:r>
              <a:rPr lang="en-US" dirty="0"/>
              <a:t>CTAG</a:t>
            </a:r>
          </a:p>
          <a:p>
            <a:pPr lvl="3"/>
            <a:r>
              <a:rPr lang="en-US" dirty="0">
                <a:hlinkClick r:id="rId8"/>
              </a:rPr>
              <a:t>ODHE CTAG page</a:t>
            </a:r>
            <a:endParaRPr lang="en-US" dirty="0"/>
          </a:p>
          <a:p>
            <a:pPr lvl="3"/>
            <a:r>
              <a:rPr lang="en-US" dirty="0">
                <a:hlinkClick r:id="rId9"/>
              </a:rPr>
              <a:t>CTAG Guidance Document</a:t>
            </a:r>
            <a:endParaRPr lang="en-US" dirty="0"/>
          </a:p>
          <a:p>
            <a:pPr lvl="3"/>
            <a:r>
              <a:rPr lang="en-US" dirty="0">
                <a:hlinkClick r:id="rId10"/>
              </a:rPr>
              <a:t>CTAG Guide Program/Course Reporting System</a:t>
            </a:r>
            <a:r>
              <a:rPr lang="en-US" dirty="0"/>
              <a:t>.</a:t>
            </a:r>
          </a:p>
          <a:p>
            <a:pPr lvl="3"/>
            <a:r>
              <a:rPr lang="en-US" dirty="0">
                <a:hlinkClick r:id="rId11"/>
              </a:rPr>
              <a:t>Kent Specific CTAG Program Guide.</a:t>
            </a:r>
            <a:endParaRPr lang="en-US" dirty="0"/>
          </a:p>
          <a:p>
            <a:pPr lvl="2"/>
            <a:r>
              <a:rPr lang="en-US" dirty="0"/>
              <a:t>Bilateral Credit</a:t>
            </a:r>
          </a:p>
          <a:p>
            <a:pPr lvl="3"/>
            <a:r>
              <a:rPr lang="en-US" dirty="0">
                <a:hlinkClick r:id="rId12"/>
              </a:rPr>
              <a:t>Northeast Ohio Tech Prep Partners</a:t>
            </a:r>
            <a:endParaRPr lang="en-US" dirty="0"/>
          </a:p>
          <a:p>
            <a:pPr lvl="3"/>
            <a:r>
              <a:rPr lang="en-US" dirty="0">
                <a:hlinkClick r:id="rId13"/>
              </a:rPr>
              <a:t>Kent State University Tech Prep Student Credit Application</a:t>
            </a:r>
            <a:endParaRPr lang="en-US" dirty="0"/>
          </a:p>
          <a:p>
            <a:pPr lvl="3"/>
            <a:r>
              <a:rPr lang="en-US" dirty="0">
                <a:hlinkClick r:id="rId14"/>
              </a:rPr>
              <a:t>Kent State University Tech Prep</a:t>
            </a:r>
            <a:endParaRPr lang="en-US" dirty="0"/>
          </a:p>
          <a:p>
            <a:pPr lvl="1"/>
            <a:r>
              <a:rPr lang="en-US" dirty="0"/>
              <a:t>For a quick reminder about the types of credit discussed today, see Jessica </a:t>
            </a:r>
            <a:r>
              <a:rPr lang="en-US" dirty="0" err="1"/>
              <a:t>Poiner’s</a:t>
            </a:r>
            <a:r>
              <a:rPr lang="en-US" dirty="0"/>
              <a:t> article for the Thomas Fordham Institute called: “</a:t>
            </a:r>
            <a:r>
              <a:rPr lang="en-US" dirty="0">
                <a:hlinkClick r:id="rId15"/>
              </a:rPr>
              <a:t>Ohio’s Dual Credit Landscape: A Primer</a:t>
            </a:r>
            <a:r>
              <a:rPr lang="en-US" dirty="0"/>
              <a:t>.”</a:t>
            </a:r>
          </a:p>
          <a:p>
            <a:pPr lvl="3"/>
            <a:endParaRPr lang="en-US" dirty="0"/>
          </a:p>
          <a:p>
            <a:pPr lvl="2"/>
            <a:endParaRPr lang="en-US" dirty="0"/>
          </a:p>
          <a:p>
            <a:pPr lvl="2"/>
            <a:endParaRPr lang="en-US" dirty="0"/>
          </a:p>
        </p:txBody>
      </p:sp>
      <p:sp>
        <p:nvSpPr>
          <p:cNvPr id="4" name="Date Placeholder 3">
            <a:extLst>
              <a:ext uri="{FF2B5EF4-FFF2-40B4-BE49-F238E27FC236}">
                <a16:creationId xmlns:a16="http://schemas.microsoft.com/office/drawing/2014/main" id="{54A93F2F-09F6-21D8-6C86-F5DBF4687F13}"/>
              </a:ext>
            </a:extLst>
          </p:cNvPr>
          <p:cNvSpPr>
            <a:spLocks noGrp="1"/>
          </p:cNvSpPr>
          <p:nvPr>
            <p:ph type="dt" sz="half" idx="10"/>
          </p:nvPr>
        </p:nvSpPr>
        <p:spPr/>
        <p:txBody>
          <a:bodyPr/>
          <a:lstStyle/>
          <a:p>
            <a:fld id="{5E881F42-D6C2-D448-908B-FA63F4D279C8}" type="datetime1">
              <a:rPr lang="en-US" smtClean="0"/>
              <a:t>2/23/2023</a:t>
            </a:fld>
            <a:endParaRPr lang="en-US"/>
          </a:p>
        </p:txBody>
      </p:sp>
      <p:sp>
        <p:nvSpPr>
          <p:cNvPr id="5" name="Footer Placeholder 4">
            <a:extLst>
              <a:ext uri="{FF2B5EF4-FFF2-40B4-BE49-F238E27FC236}">
                <a16:creationId xmlns:a16="http://schemas.microsoft.com/office/drawing/2014/main" id="{ABD4C0FB-1A7D-4B73-45C8-ACC65F11C87E}"/>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3601950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2C677D3-D135-4EB0-A317-90505465D12D}"/>
              </a:ext>
            </a:extLst>
          </p:cNvPr>
          <p:cNvSpPr txBox="1"/>
          <p:nvPr/>
        </p:nvSpPr>
        <p:spPr>
          <a:xfrm>
            <a:off x="470530" y="1684953"/>
            <a:ext cx="5255492" cy="1569660"/>
          </a:xfrm>
          <a:prstGeom prst="rect">
            <a:avLst/>
          </a:prstGeom>
          <a:noFill/>
        </p:spPr>
        <p:txBody>
          <a:bodyPr wrap="square" rtlCol="0">
            <a:spAutoFit/>
          </a:bodyPr>
          <a:lstStyle/>
          <a:p>
            <a:pPr algn="ctr"/>
            <a:r>
              <a:rPr lang="en-US" sz="2800" b="1" dirty="0">
                <a:solidFill>
                  <a:schemeClr val="bg1"/>
                </a:solidFill>
                <a:latin typeface="Arial" panose="020B0604020202020204" pitchFamily="34" charset="0"/>
                <a:cs typeface="Arial" panose="020B0604020202020204" pitchFamily="34" charset="0"/>
              </a:rPr>
              <a:t>Matthew Cola</a:t>
            </a:r>
            <a:endParaRPr lang="en-US" sz="2800" b="1" dirty="0">
              <a:solidFill>
                <a:schemeClr val="bg1"/>
              </a:solidFill>
            </a:endParaRPr>
          </a:p>
          <a:p>
            <a:pPr algn="ctr"/>
            <a:r>
              <a:rPr lang="en-US" sz="2400" dirty="0">
                <a:solidFill>
                  <a:schemeClr val="bg1"/>
                </a:solidFill>
              </a:rPr>
              <a:t>Coordinator, </a:t>
            </a:r>
          </a:p>
          <a:p>
            <a:pPr algn="ctr"/>
            <a:r>
              <a:rPr lang="en-US" sz="2400" dirty="0">
                <a:solidFill>
                  <a:schemeClr val="bg1"/>
                </a:solidFill>
              </a:rPr>
              <a:t>Tech Prep</a:t>
            </a:r>
          </a:p>
          <a:p>
            <a:pPr algn="ctr"/>
            <a:r>
              <a:rPr lang="en-US" sz="2000" dirty="0">
                <a:solidFill>
                  <a:schemeClr val="bg1"/>
                </a:solidFill>
              </a:rPr>
              <a:t>mcola@kent.edu</a:t>
            </a:r>
          </a:p>
        </p:txBody>
      </p:sp>
      <p:sp>
        <p:nvSpPr>
          <p:cNvPr id="10" name="TextBox 9">
            <a:extLst>
              <a:ext uri="{FF2B5EF4-FFF2-40B4-BE49-F238E27FC236}">
                <a16:creationId xmlns:a16="http://schemas.microsoft.com/office/drawing/2014/main" id="{31151EDB-67CE-49C5-82ED-3DFCE59F103E}"/>
              </a:ext>
            </a:extLst>
          </p:cNvPr>
          <p:cNvSpPr txBox="1"/>
          <p:nvPr/>
        </p:nvSpPr>
        <p:spPr>
          <a:xfrm>
            <a:off x="-615897" y="3966642"/>
            <a:ext cx="7428345" cy="1815882"/>
          </a:xfrm>
          <a:prstGeom prst="rect">
            <a:avLst/>
          </a:prstGeom>
          <a:noFill/>
        </p:spPr>
        <p:txBody>
          <a:bodyPr wrap="square">
            <a:spAutoFit/>
          </a:bodyPr>
          <a:lstStyle/>
          <a:p>
            <a:pPr algn="ctr"/>
            <a:r>
              <a:rPr lang="en-US" sz="2800" dirty="0">
                <a:solidFill>
                  <a:schemeClr val="bg1"/>
                </a:solidFill>
              </a:rPr>
              <a:t>Tech Prep:</a:t>
            </a:r>
            <a:endParaRPr lang="en-US" sz="2800" dirty="0">
              <a:solidFill>
                <a:schemeClr val="bg1"/>
              </a:solidFill>
              <a:hlinkClick r:id="rId2">
                <a:extLst>
                  <a:ext uri="{A12FA001-AC4F-418D-AE19-62706E023703}">
                    <ahyp:hlinkClr xmlns:ahyp="http://schemas.microsoft.com/office/drawing/2018/hyperlinkcolor" val="tx"/>
                  </a:ext>
                </a:extLst>
              </a:hlinkClick>
            </a:endParaRPr>
          </a:p>
          <a:p>
            <a:pPr algn="ctr"/>
            <a:r>
              <a:rPr lang="en-US" sz="2800" b="0" dirty="0">
                <a:solidFill>
                  <a:schemeClr val="bg1"/>
                </a:solidFill>
                <a:hlinkClick r:id="rId3">
                  <a:extLst>
                    <a:ext uri="{A12FA001-AC4F-418D-AE19-62706E023703}">
                      <ahyp:hlinkClr xmlns:ahyp="http://schemas.microsoft.com/office/drawing/2018/hyperlinkcolor" val="tx"/>
                    </a:ext>
                  </a:extLst>
                </a:hlinkClick>
              </a:rPr>
              <a:t>https://www.kent.edu/techprep</a:t>
            </a:r>
            <a:endParaRPr lang="en-US" sz="2800" b="0" dirty="0">
              <a:solidFill>
                <a:schemeClr val="bg1"/>
              </a:solidFill>
            </a:endParaRPr>
          </a:p>
          <a:p>
            <a:pPr algn="ctr"/>
            <a:r>
              <a:rPr lang="en-US" sz="2800" dirty="0">
                <a:solidFill>
                  <a:schemeClr val="bg1"/>
                </a:solidFill>
              </a:rPr>
              <a:t>techprepemail@kent.edu</a:t>
            </a:r>
          </a:p>
          <a:p>
            <a:pPr algn="ctr"/>
            <a:endParaRPr lang="en-US" sz="2800" b="0" dirty="0">
              <a:solidFill>
                <a:schemeClr val="bg1"/>
              </a:solidFill>
            </a:endParaRPr>
          </a:p>
        </p:txBody>
      </p:sp>
      <p:sp>
        <p:nvSpPr>
          <p:cNvPr id="2" name="TextBox 1">
            <a:extLst>
              <a:ext uri="{FF2B5EF4-FFF2-40B4-BE49-F238E27FC236}">
                <a16:creationId xmlns:a16="http://schemas.microsoft.com/office/drawing/2014/main" id="{9BE15BAD-54C5-A35D-F284-B270722BDCE8}"/>
              </a:ext>
            </a:extLst>
          </p:cNvPr>
          <p:cNvSpPr txBox="1"/>
          <p:nvPr/>
        </p:nvSpPr>
        <p:spPr>
          <a:xfrm>
            <a:off x="4979256" y="3966642"/>
            <a:ext cx="7428345" cy="1815882"/>
          </a:xfrm>
          <a:prstGeom prst="rect">
            <a:avLst/>
          </a:prstGeom>
          <a:noFill/>
        </p:spPr>
        <p:txBody>
          <a:bodyPr wrap="square">
            <a:spAutoFit/>
          </a:bodyPr>
          <a:lstStyle/>
          <a:p>
            <a:pPr algn="ctr"/>
            <a:r>
              <a:rPr lang="en-US" sz="2800" dirty="0">
                <a:solidFill>
                  <a:schemeClr val="bg1"/>
                </a:solidFill>
              </a:rPr>
              <a:t>CCP:</a:t>
            </a:r>
            <a:endParaRPr lang="en-US" sz="2800" dirty="0">
              <a:solidFill>
                <a:schemeClr val="bg1"/>
              </a:solidFill>
              <a:hlinkClick r:id="rId2">
                <a:extLst>
                  <a:ext uri="{A12FA001-AC4F-418D-AE19-62706E023703}">
                    <ahyp:hlinkClr xmlns:ahyp="http://schemas.microsoft.com/office/drawing/2018/hyperlinkcolor" val="tx"/>
                  </a:ext>
                </a:extLst>
              </a:hlinkClick>
            </a:endParaRPr>
          </a:p>
          <a:p>
            <a:pPr algn="ctr"/>
            <a:r>
              <a:rPr lang="en-US" sz="2800" dirty="0">
                <a:solidFill>
                  <a:schemeClr val="bg1"/>
                </a:solidFill>
                <a:hlinkClick r:id="rId4">
                  <a:extLst>
                    <a:ext uri="{A12FA001-AC4F-418D-AE19-62706E023703}">
                      <ahyp:hlinkClr xmlns:ahyp="http://schemas.microsoft.com/office/drawing/2018/hyperlinkcolor" val="tx"/>
                    </a:ext>
                  </a:extLst>
                </a:hlinkClick>
              </a:rPr>
              <a:t>www.kent.edu/ccp</a:t>
            </a:r>
            <a:endParaRPr lang="en-US" sz="2800" dirty="0">
              <a:solidFill>
                <a:schemeClr val="bg1"/>
              </a:solidFill>
            </a:endParaRPr>
          </a:p>
          <a:p>
            <a:pPr algn="ctr"/>
            <a:r>
              <a:rPr lang="en-US" sz="2800" dirty="0">
                <a:solidFill>
                  <a:schemeClr val="bg1"/>
                </a:solidFill>
              </a:rPr>
              <a:t>ccp@kent.edu</a:t>
            </a:r>
          </a:p>
          <a:p>
            <a:pPr algn="ctr"/>
            <a:endParaRPr lang="en-US" sz="2800" b="0" dirty="0">
              <a:solidFill>
                <a:schemeClr val="bg1"/>
              </a:solidFill>
            </a:endParaRPr>
          </a:p>
        </p:txBody>
      </p:sp>
      <p:sp>
        <p:nvSpPr>
          <p:cNvPr id="4" name="TextBox 3">
            <a:extLst>
              <a:ext uri="{FF2B5EF4-FFF2-40B4-BE49-F238E27FC236}">
                <a16:creationId xmlns:a16="http://schemas.microsoft.com/office/drawing/2014/main" id="{1F985369-0EBD-15D9-024C-C38A03568A74}"/>
              </a:ext>
            </a:extLst>
          </p:cNvPr>
          <p:cNvSpPr txBox="1"/>
          <p:nvPr/>
        </p:nvSpPr>
        <p:spPr>
          <a:xfrm>
            <a:off x="7198378" y="1654175"/>
            <a:ext cx="6561054" cy="1631216"/>
          </a:xfrm>
          <a:prstGeom prst="rect">
            <a:avLst/>
          </a:prstGeom>
          <a:noFill/>
        </p:spPr>
        <p:txBody>
          <a:bodyPr wrap="square">
            <a:spAutoFit/>
          </a:bodyPr>
          <a:lstStyle/>
          <a:p>
            <a:r>
              <a:rPr lang="en-US" sz="2800" b="1" i="0" dirty="0">
                <a:solidFill>
                  <a:schemeClr val="bg1"/>
                </a:solidFill>
                <a:effectLst/>
                <a:latin typeface="Arial" panose="020B0604020202020204" pitchFamily="34" charset="0"/>
                <a:cs typeface="Arial" panose="020B0604020202020204" pitchFamily="34" charset="0"/>
              </a:rPr>
              <a:t>Cara Parker</a:t>
            </a:r>
          </a:p>
          <a:p>
            <a:r>
              <a:rPr lang="en-US" sz="2400" b="0" i="0" dirty="0">
                <a:solidFill>
                  <a:schemeClr val="bg1"/>
                </a:solidFill>
                <a:effectLst/>
                <a:cs typeface="Arial" panose="020B0604020202020204" pitchFamily="34" charset="0"/>
              </a:rPr>
              <a:t>Acad</a:t>
            </a:r>
            <a:r>
              <a:rPr lang="en-US" sz="2400" dirty="0">
                <a:solidFill>
                  <a:schemeClr val="bg1"/>
                </a:solidFill>
                <a:cs typeface="Arial" panose="020B0604020202020204" pitchFamily="34" charset="0"/>
              </a:rPr>
              <a:t>emic Program Officer,</a:t>
            </a:r>
          </a:p>
          <a:p>
            <a:r>
              <a:rPr lang="en-US" sz="2400" b="0" i="0" dirty="0">
                <a:solidFill>
                  <a:schemeClr val="bg1"/>
                </a:solidFill>
                <a:effectLst/>
                <a:cs typeface="Arial" panose="020B0604020202020204" pitchFamily="34" charset="0"/>
              </a:rPr>
              <a:t>CC</a:t>
            </a:r>
            <a:r>
              <a:rPr lang="en-US" sz="2400" dirty="0">
                <a:solidFill>
                  <a:schemeClr val="bg1"/>
                </a:solidFill>
                <a:cs typeface="Arial" panose="020B0604020202020204" pitchFamily="34" charset="0"/>
              </a:rPr>
              <a:t>P</a:t>
            </a:r>
            <a:endParaRPr lang="en-US" sz="2400" b="0" i="0" dirty="0">
              <a:solidFill>
                <a:schemeClr val="bg1"/>
              </a:solidFill>
              <a:effectLst/>
              <a:cs typeface="Arial" panose="020B0604020202020204" pitchFamily="34" charset="0"/>
            </a:endParaRPr>
          </a:p>
          <a:p>
            <a:r>
              <a:rPr lang="en-US" sz="2000" b="0" i="0" dirty="0">
                <a:solidFill>
                  <a:schemeClr val="bg1"/>
                </a:solidFill>
                <a:effectLst/>
                <a:cs typeface="Arial" panose="020B0604020202020204" pitchFamily="34" charset="0"/>
              </a:rPr>
              <a:t>cparke35@kent.edu</a:t>
            </a:r>
            <a:endParaRPr lang="en-US" sz="2000" dirty="0">
              <a:solidFill>
                <a:schemeClr val="bg1"/>
              </a:solidFill>
              <a:cs typeface="Arial" panose="020B0604020202020204" pitchFamily="34" charset="0"/>
            </a:endParaRPr>
          </a:p>
        </p:txBody>
      </p:sp>
      <p:sp>
        <p:nvSpPr>
          <p:cNvPr id="6" name="TextBox 5">
            <a:extLst>
              <a:ext uri="{FF2B5EF4-FFF2-40B4-BE49-F238E27FC236}">
                <a16:creationId xmlns:a16="http://schemas.microsoft.com/office/drawing/2014/main" id="{AF19E11B-B4C3-70CB-CD69-708E795EC6A0}"/>
              </a:ext>
            </a:extLst>
          </p:cNvPr>
          <p:cNvSpPr txBox="1"/>
          <p:nvPr/>
        </p:nvSpPr>
        <p:spPr>
          <a:xfrm>
            <a:off x="470530" y="292726"/>
            <a:ext cx="11250939" cy="954107"/>
          </a:xfrm>
          <a:prstGeom prst="rect">
            <a:avLst/>
          </a:prstGeom>
          <a:noFill/>
        </p:spPr>
        <p:txBody>
          <a:bodyPr wrap="square" rtlCol="0">
            <a:spAutoFit/>
          </a:bodyPr>
          <a:lstStyle/>
          <a:p>
            <a:pPr algn="ctr"/>
            <a:r>
              <a:rPr lang="en-US" sz="2800" b="1" dirty="0">
                <a:solidFill>
                  <a:schemeClr val="bg1"/>
                </a:solidFill>
                <a:latin typeface="Arial" panose="020B0604020202020204" pitchFamily="34" charset="0"/>
                <a:cs typeface="Arial" panose="020B0604020202020204" pitchFamily="34" charset="0"/>
              </a:rPr>
              <a:t>Thank you for your time, if you have any more questions please don’t hesitate to e-mail us!</a:t>
            </a:r>
            <a:endParaRPr lang="en-US" sz="2000" dirty="0">
              <a:solidFill>
                <a:schemeClr val="bg1"/>
              </a:solidFill>
            </a:endParaRPr>
          </a:p>
        </p:txBody>
      </p:sp>
    </p:spTree>
    <p:extLst>
      <p:ext uri="{BB962C8B-B14F-4D97-AF65-F5344CB8AC3E}">
        <p14:creationId xmlns:p14="http://schemas.microsoft.com/office/powerpoint/2010/main" val="189202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689</TotalTime>
  <Words>919</Words>
  <Application>Microsoft Office PowerPoint</Application>
  <PresentationFormat>Widescreen</PresentationFormat>
  <Paragraphs>119</Paragraphs>
  <Slides>8</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Office of Pre-College Programs Kent State University Presents: Types of Credit</vt:lpstr>
      <vt:lpstr>Overview</vt:lpstr>
      <vt:lpstr>Awarded Credit</vt:lpstr>
      <vt:lpstr>Transcripted Credit</vt:lpstr>
      <vt:lpstr>Articulated Credit</vt:lpstr>
      <vt:lpstr>Articulated Credit</vt:lpstr>
      <vt:lpstr>Resources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Transfer Pathways to  Kent State University</dc:title>
  <dc:creator>Maher, Ashley</dc:creator>
  <cp:lastModifiedBy>Cola, Matthew</cp:lastModifiedBy>
  <cp:revision>37</cp:revision>
  <dcterms:created xsi:type="dcterms:W3CDTF">2021-02-12T14:22:36Z</dcterms:created>
  <dcterms:modified xsi:type="dcterms:W3CDTF">2023-02-23T19:16:37Z</dcterms:modified>
</cp:coreProperties>
</file>