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3"/>
  </p:notesMasterIdLst>
  <p:sldIdLst>
    <p:sldId id="280" r:id="rId2"/>
    <p:sldId id="270" r:id="rId3"/>
    <p:sldId id="272" r:id="rId4"/>
    <p:sldId id="271" r:id="rId5"/>
    <p:sldId id="279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6" r:id="rId19"/>
    <p:sldId id="294" r:id="rId20"/>
    <p:sldId id="295" r:id="rId21"/>
    <p:sldId id="293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7"/>
    <p:restoredTop sz="94697"/>
  </p:normalViewPr>
  <p:slideViewPr>
    <p:cSldViewPr snapToGrid="0" snapToObjects="1">
      <p:cViewPr varScale="1">
        <p:scale>
          <a:sx n="115" d="100"/>
          <a:sy n="115" d="100"/>
        </p:scale>
        <p:origin x="168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A45952-E681-FC4F-B450-98CFD4BFF3D4}" type="doc">
      <dgm:prSet loTypeId="urn:microsoft.com/office/officeart/2005/8/layout/hProcess9" loCatId="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977495-F076-7246-889D-956DF2F84401}">
      <dgm:prSet phldrT="[Text]"/>
      <dgm:spPr/>
      <dgm:t>
        <a:bodyPr/>
        <a:lstStyle/>
        <a:p>
          <a:r>
            <a:rPr lang="en-US" dirty="0"/>
            <a:t>High School CTE Student</a:t>
          </a:r>
        </a:p>
      </dgm:t>
    </dgm:pt>
    <dgm:pt modelId="{86F4F6BB-59EE-9340-990F-D7D82BE9D6C8}" type="parTrans" cxnId="{1ED8962A-219C-DA45-8A0D-90CEC818F69C}">
      <dgm:prSet/>
      <dgm:spPr/>
      <dgm:t>
        <a:bodyPr/>
        <a:lstStyle/>
        <a:p>
          <a:endParaRPr lang="en-US"/>
        </a:p>
      </dgm:t>
    </dgm:pt>
    <dgm:pt modelId="{ECB5C1FC-3421-B14A-9412-3C853A2E35B6}" type="sibTrans" cxnId="{1ED8962A-219C-DA45-8A0D-90CEC818F69C}">
      <dgm:prSet/>
      <dgm:spPr/>
      <dgm:t>
        <a:bodyPr/>
        <a:lstStyle/>
        <a:p>
          <a:endParaRPr lang="en-US"/>
        </a:p>
      </dgm:t>
    </dgm:pt>
    <dgm:pt modelId="{FF86D043-E29F-564D-9CCE-97636B221D4E}">
      <dgm:prSet phldrT="[Text]"/>
      <dgm:spPr/>
      <dgm:t>
        <a:bodyPr/>
        <a:lstStyle/>
        <a:p>
          <a:r>
            <a:rPr lang="en-US" dirty="0"/>
            <a:t>Pre-Apprenticeship</a:t>
          </a:r>
        </a:p>
      </dgm:t>
    </dgm:pt>
    <dgm:pt modelId="{F7D8EE2F-9A47-9848-ACFE-507F0224D7E9}" type="parTrans" cxnId="{735CB097-EA2E-0F47-B7C8-4650145AB04B}">
      <dgm:prSet/>
      <dgm:spPr/>
      <dgm:t>
        <a:bodyPr/>
        <a:lstStyle/>
        <a:p>
          <a:endParaRPr lang="en-US"/>
        </a:p>
      </dgm:t>
    </dgm:pt>
    <dgm:pt modelId="{E24FCE6B-2A61-6545-BE20-141BFD636C54}" type="sibTrans" cxnId="{735CB097-EA2E-0F47-B7C8-4650145AB04B}">
      <dgm:prSet/>
      <dgm:spPr/>
      <dgm:t>
        <a:bodyPr/>
        <a:lstStyle/>
        <a:p>
          <a:endParaRPr lang="en-US"/>
        </a:p>
      </dgm:t>
    </dgm:pt>
    <dgm:pt modelId="{AAF7F9DC-C838-984D-A464-C5FC739BFEB4}">
      <dgm:prSet phldrT="[Text]"/>
      <dgm:spPr/>
      <dgm:t>
        <a:bodyPr/>
        <a:lstStyle/>
        <a:p>
          <a:r>
            <a:rPr lang="en-US" dirty="0"/>
            <a:t>Apprenticeship</a:t>
          </a:r>
        </a:p>
      </dgm:t>
    </dgm:pt>
    <dgm:pt modelId="{1A76F5E6-1062-B946-9C16-5971134E2EA8}" type="parTrans" cxnId="{C5745807-B374-E743-9A0C-F09DD7ABD03A}">
      <dgm:prSet/>
      <dgm:spPr/>
      <dgm:t>
        <a:bodyPr/>
        <a:lstStyle/>
        <a:p>
          <a:endParaRPr lang="en-US"/>
        </a:p>
      </dgm:t>
    </dgm:pt>
    <dgm:pt modelId="{050FA9D7-AEB1-F94A-B6E6-EF170DBC208B}" type="sibTrans" cxnId="{C5745807-B374-E743-9A0C-F09DD7ABD03A}">
      <dgm:prSet/>
      <dgm:spPr/>
      <dgm:t>
        <a:bodyPr/>
        <a:lstStyle/>
        <a:p>
          <a:endParaRPr lang="en-US"/>
        </a:p>
      </dgm:t>
    </dgm:pt>
    <dgm:pt modelId="{9C46A7E8-AE62-B94A-B28B-EDFA007BF99E}" type="pres">
      <dgm:prSet presAssocID="{F0A45952-E681-FC4F-B450-98CFD4BFF3D4}" presName="CompostProcess" presStyleCnt="0">
        <dgm:presLayoutVars>
          <dgm:dir/>
          <dgm:resizeHandles val="exact"/>
        </dgm:presLayoutVars>
      </dgm:prSet>
      <dgm:spPr/>
    </dgm:pt>
    <dgm:pt modelId="{B74CCCC7-4021-0B4D-9336-16D445E3B0F3}" type="pres">
      <dgm:prSet presAssocID="{F0A45952-E681-FC4F-B450-98CFD4BFF3D4}" presName="arrow" presStyleLbl="bgShp" presStyleIdx="0" presStyleCnt="1"/>
      <dgm:spPr/>
    </dgm:pt>
    <dgm:pt modelId="{235D6AED-F51A-7942-89A6-552043D92803}" type="pres">
      <dgm:prSet presAssocID="{F0A45952-E681-FC4F-B450-98CFD4BFF3D4}" presName="linearProcess" presStyleCnt="0"/>
      <dgm:spPr/>
    </dgm:pt>
    <dgm:pt modelId="{05B07028-D48D-2D45-829C-A00BE0DB3F4E}" type="pres">
      <dgm:prSet presAssocID="{B1977495-F076-7246-889D-956DF2F84401}" presName="textNode" presStyleLbl="node1" presStyleIdx="0" presStyleCnt="3">
        <dgm:presLayoutVars>
          <dgm:bulletEnabled val="1"/>
        </dgm:presLayoutVars>
      </dgm:prSet>
      <dgm:spPr/>
    </dgm:pt>
    <dgm:pt modelId="{18145FB0-097C-FB43-BECB-87FA3DF02C60}" type="pres">
      <dgm:prSet presAssocID="{ECB5C1FC-3421-B14A-9412-3C853A2E35B6}" presName="sibTrans" presStyleCnt="0"/>
      <dgm:spPr/>
    </dgm:pt>
    <dgm:pt modelId="{0787E43D-AD78-CA46-94D7-F21DC971AB39}" type="pres">
      <dgm:prSet presAssocID="{FF86D043-E29F-564D-9CCE-97636B221D4E}" presName="textNode" presStyleLbl="node1" presStyleIdx="1" presStyleCnt="3">
        <dgm:presLayoutVars>
          <dgm:bulletEnabled val="1"/>
        </dgm:presLayoutVars>
      </dgm:prSet>
      <dgm:spPr/>
    </dgm:pt>
    <dgm:pt modelId="{7E57580D-9BA5-3841-A0EF-0A66044E92FA}" type="pres">
      <dgm:prSet presAssocID="{E24FCE6B-2A61-6545-BE20-141BFD636C54}" presName="sibTrans" presStyleCnt="0"/>
      <dgm:spPr/>
    </dgm:pt>
    <dgm:pt modelId="{282A189F-0EC6-1449-9623-BA649F061898}" type="pres">
      <dgm:prSet presAssocID="{AAF7F9DC-C838-984D-A464-C5FC739BFEB4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C5745807-B374-E743-9A0C-F09DD7ABD03A}" srcId="{F0A45952-E681-FC4F-B450-98CFD4BFF3D4}" destId="{AAF7F9DC-C838-984D-A464-C5FC739BFEB4}" srcOrd="2" destOrd="0" parTransId="{1A76F5E6-1062-B946-9C16-5971134E2EA8}" sibTransId="{050FA9D7-AEB1-F94A-B6E6-EF170DBC208B}"/>
    <dgm:cxn modelId="{8C236A19-F812-9943-8502-D45BACFDE1DA}" type="presOf" srcId="{FF86D043-E29F-564D-9CCE-97636B221D4E}" destId="{0787E43D-AD78-CA46-94D7-F21DC971AB39}" srcOrd="0" destOrd="0" presId="urn:microsoft.com/office/officeart/2005/8/layout/hProcess9"/>
    <dgm:cxn modelId="{1ED8962A-219C-DA45-8A0D-90CEC818F69C}" srcId="{F0A45952-E681-FC4F-B450-98CFD4BFF3D4}" destId="{B1977495-F076-7246-889D-956DF2F84401}" srcOrd="0" destOrd="0" parTransId="{86F4F6BB-59EE-9340-990F-D7D82BE9D6C8}" sibTransId="{ECB5C1FC-3421-B14A-9412-3C853A2E35B6}"/>
    <dgm:cxn modelId="{8F341E74-5F04-A645-9EDC-BBAB80340738}" type="presOf" srcId="{B1977495-F076-7246-889D-956DF2F84401}" destId="{05B07028-D48D-2D45-829C-A00BE0DB3F4E}" srcOrd="0" destOrd="0" presId="urn:microsoft.com/office/officeart/2005/8/layout/hProcess9"/>
    <dgm:cxn modelId="{735CB097-EA2E-0F47-B7C8-4650145AB04B}" srcId="{F0A45952-E681-FC4F-B450-98CFD4BFF3D4}" destId="{FF86D043-E29F-564D-9CCE-97636B221D4E}" srcOrd="1" destOrd="0" parTransId="{F7D8EE2F-9A47-9848-ACFE-507F0224D7E9}" sibTransId="{E24FCE6B-2A61-6545-BE20-141BFD636C54}"/>
    <dgm:cxn modelId="{E226B997-4070-5149-9DC4-E8095D06FEC6}" type="presOf" srcId="{F0A45952-E681-FC4F-B450-98CFD4BFF3D4}" destId="{9C46A7E8-AE62-B94A-B28B-EDFA007BF99E}" srcOrd="0" destOrd="0" presId="urn:microsoft.com/office/officeart/2005/8/layout/hProcess9"/>
    <dgm:cxn modelId="{9D733DA2-7051-B042-A05A-0F75A77AE342}" type="presOf" srcId="{AAF7F9DC-C838-984D-A464-C5FC739BFEB4}" destId="{282A189F-0EC6-1449-9623-BA649F061898}" srcOrd="0" destOrd="0" presId="urn:microsoft.com/office/officeart/2005/8/layout/hProcess9"/>
    <dgm:cxn modelId="{25D74410-613A-2F40-BB9C-4C3E07FFE8AC}" type="presParOf" srcId="{9C46A7E8-AE62-B94A-B28B-EDFA007BF99E}" destId="{B74CCCC7-4021-0B4D-9336-16D445E3B0F3}" srcOrd="0" destOrd="0" presId="urn:microsoft.com/office/officeart/2005/8/layout/hProcess9"/>
    <dgm:cxn modelId="{37ED8187-7973-0146-9FF9-6945B9591E04}" type="presParOf" srcId="{9C46A7E8-AE62-B94A-B28B-EDFA007BF99E}" destId="{235D6AED-F51A-7942-89A6-552043D92803}" srcOrd="1" destOrd="0" presId="urn:microsoft.com/office/officeart/2005/8/layout/hProcess9"/>
    <dgm:cxn modelId="{BD09FA6E-3914-984D-8ABD-A31C7C3CF6E1}" type="presParOf" srcId="{235D6AED-F51A-7942-89A6-552043D92803}" destId="{05B07028-D48D-2D45-829C-A00BE0DB3F4E}" srcOrd="0" destOrd="0" presId="urn:microsoft.com/office/officeart/2005/8/layout/hProcess9"/>
    <dgm:cxn modelId="{BD4F07AD-302D-F445-BFEF-1C64FD19F5EE}" type="presParOf" srcId="{235D6AED-F51A-7942-89A6-552043D92803}" destId="{18145FB0-097C-FB43-BECB-87FA3DF02C60}" srcOrd="1" destOrd="0" presId="urn:microsoft.com/office/officeart/2005/8/layout/hProcess9"/>
    <dgm:cxn modelId="{61257863-04EB-CA4A-94F9-06BE00FD4945}" type="presParOf" srcId="{235D6AED-F51A-7942-89A6-552043D92803}" destId="{0787E43D-AD78-CA46-94D7-F21DC971AB39}" srcOrd="2" destOrd="0" presId="urn:microsoft.com/office/officeart/2005/8/layout/hProcess9"/>
    <dgm:cxn modelId="{9B4F8DB8-BD87-1241-9B56-93D38C361E35}" type="presParOf" srcId="{235D6AED-F51A-7942-89A6-552043D92803}" destId="{7E57580D-9BA5-3841-A0EF-0A66044E92FA}" srcOrd="3" destOrd="0" presId="urn:microsoft.com/office/officeart/2005/8/layout/hProcess9"/>
    <dgm:cxn modelId="{DA492617-95E3-0C45-9E8C-907DFC9E16B0}" type="presParOf" srcId="{235D6AED-F51A-7942-89A6-552043D92803}" destId="{282A189F-0EC6-1449-9623-BA649F06189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A45952-E681-FC4F-B450-98CFD4BFF3D4}" type="doc">
      <dgm:prSet loTypeId="urn:microsoft.com/office/officeart/2005/8/layout/hProcess9" loCatId="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977495-F076-7246-889D-956DF2F84401}">
      <dgm:prSet phldrT="[Text]"/>
      <dgm:spPr/>
      <dgm:t>
        <a:bodyPr/>
        <a:lstStyle/>
        <a:p>
          <a:r>
            <a:rPr lang="en-US" dirty="0"/>
            <a:t>Adult Student</a:t>
          </a:r>
        </a:p>
      </dgm:t>
    </dgm:pt>
    <dgm:pt modelId="{86F4F6BB-59EE-9340-990F-D7D82BE9D6C8}" type="parTrans" cxnId="{1ED8962A-219C-DA45-8A0D-90CEC818F69C}">
      <dgm:prSet/>
      <dgm:spPr/>
      <dgm:t>
        <a:bodyPr/>
        <a:lstStyle/>
        <a:p>
          <a:endParaRPr lang="en-US"/>
        </a:p>
      </dgm:t>
    </dgm:pt>
    <dgm:pt modelId="{ECB5C1FC-3421-B14A-9412-3C853A2E35B6}" type="sibTrans" cxnId="{1ED8962A-219C-DA45-8A0D-90CEC818F69C}">
      <dgm:prSet/>
      <dgm:spPr/>
      <dgm:t>
        <a:bodyPr/>
        <a:lstStyle/>
        <a:p>
          <a:endParaRPr lang="en-US"/>
        </a:p>
      </dgm:t>
    </dgm:pt>
    <dgm:pt modelId="{FF86D043-E29F-564D-9CCE-97636B221D4E}">
      <dgm:prSet phldrT="[Text]"/>
      <dgm:spPr/>
      <dgm:t>
        <a:bodyPr/>
        <a:lstStyle/>
        <a:p>
          <a:r>
            <a:rPr lang="en-US" dirty="0"/>
            <a:t>Pre-Apprenticeship</a:t>
          </a:r>
        </a:p>
      </dgm:t>
    </dgm:pt>
    <dgm:pt modelId="{F7D8EE2F-9A47-9848-ACFE-507F0224D7E9}" type="parTrans" cxnId="{735CB097-EA2E-0F47-B7C8-4650145AB04B}">
      <dgm:prSet/>
      <dgm:spPr/>
      <dgm:t>
        <a:bodyPr/>
        <a:lstStyle/>
        <a:p>
          <a:endParaRPr lang="en-US"/>
        </a:p>
      </dgm:t>
    </dgm:pt>
    <dgm:pt modelId="{E24FCE6B-2A61-6545-BE20-141BFD636C54}" type="sibTrans" cxnId="{735CB097-EA2E-0F47-B7C8-4650145AB04B}">
      <dgm:prSet/>
      <dgm:spPr/>
      <dgm:t>
        <a:bodyPr/>
        <a:lstStyle/>
        <a:p>
          <a:endParaRPr lang="en-US"/>
        </a:p>
      </dgm:t>
    </dgm:pt>
    <dgm:pt modelId="{AAF7F9DC-C838-984D-A464-C5FC739BFEB4}">
      <dgm:prSet phldrT="[Text]"/>
      <dgm:spPr/>
      <dgm:t>
        <a:bodyPr/>
        <a:lstStyle/>
        <a:p>
          <a:r>
            <a:rPr lang="en-US" dirty="0"/>
            <a:t>Apprenticeship</a:t>
          </a:r>
        </a:p>
      </dgm:t>
    </dgm:pt>
    <dgm:pt modelId="{1A76F5E6-1062-B946-9C16-5971134E2EA8}" type="parTrans" cxnId="{C5745807-B374-E743-9A0C-F09DD7ABD03A}">
      <dgm:prSet/>
      <dgm:spPr/>
      <dgm:t>
        <a:bodyPr/>
        <a:lstStyle/>
        <a:p>
          <a:endParaRPr lang="en-US"/>
        </a:p>
      </dgm:t>
    </dgm:pt>
    <dgm:pt modelId="{050FA9D7-AEB1-F94A-B6E6-EF170DBC208B}" type="sibTrans" cxnId="{C5745807-B374-E743-9A0C-F09DD7ABD03A}">
      <dgm:prSet/>
      <dgm:spPr/>
      <dgm:t>
        <a:bodyPr/>
        <a:lstStyle/>
        <a:p>
          <a:endParaRPr lang="en-US"/>
        </a:p>
      </dgm:t>
    </dgm:pt>
    <dgm:pt modelId="{9C46A7E8-AE62-B94A-B28B-EDFA007BF99E}" type="pres">
      <dgm:prSet presAssocID="{F0A45952-E681-FC4F-B450-98CFD4BFF3D4}" presName="CompostProcess" presStyleCnt="0">
        <dgm:presLayoutVars>
          <dgm:dir/>
          <dgm:resizeHandles val="exact"/>
        </dgm:presLayoutVars>
      </dgm:prSet>
      <dgm:spPr/>
    </dgm:pt>
    <dgm:pt modelId="{B74CCCC7-4021-0B4D-9336-16D445E3B0F3}" type="pres">
      <dgm:prSet presAssocID="{F0A45952-E681-FC4F-B450-98CFD4BFF3D4}" presName="arrow" presStyleLbl="bgShp" presStyleIdx="0" presStyleCnt="1"/>
      <dgm:spPr/>
    </dgm:pt>
    <dgm:pt modelId="{235D6AED-F51A-7942-89A6-552043D92803}" type="pres">
      <dgm:prSet presAssocID="{F0A45952-E681-FC4F-B450-98CFD4BFF3D4}" presName="linearProcess" presStyleCnt="0"/>
      <dgm:spPr/>
    </dgm:pt>
    <dgm:pt modelId="{05B07028-D48D-2D45-829C-A00BE0DB3F4E}" type="pres">
      <dgm:prSet presAssocID="{B1977495-F076-7246-889D-956DF2F84401}" presName="textNode" presStyleLbl="node1" presStyleIdx="0" presStyleCnt="3">
        <dgm:presLayoutVars>
          <dgm:bulletEnabled val="1"/>
        </dgm:presLayoutVars>
      </dgm:prSet>
      <dgm:spPr/>
    </dgm:pt>
    <dgm:pt modelId="{18145FB0-097C-FB43-BECB-87FA3DF02C60}" type="pres">
      <dgm:prSet presAssocID="{ECB5C1FC-3421-B14A-9412-3C853A2E35B6}" presName="sibTrans" presStyleCnt="0"/>
      <dgm:spPr/>
    </dgm:pt>
    <dgm:pt modelId="{0787E43D-AD78-CA46-94D7-F21DC971AB39}" type="pres">
      <dgm:prSet presAssocID="{FF86D043-E29F-564D-9CCE-97636B221D4E}" presName="textNode" presStyleLbl="node1" presStyleIdx="1" presStyleCnt="3">
        <dgm:presLayoutVars>
          <dgm:bulletEnabled val="1"/>
        </dgm:presLayoutVars>
      </dgm:prSet>
      <dgm:spPr/>
    </dgm:pt>
    <dgm:pt modelId="{7E57580D-9BA5-3841-A0EF-0A66044E92FA}" type="pres">
      <dgm:prSet presAssocID="{E24FCE6B-2A61-6545-BE20-141BFD636C54}" presName="sibTrans" presStyleCnt="0"/>
      <dgm:spPr/>
    </dgm:pt>
    <dgm:pt modelId="{282A189F-0EC6-1449-9623-BA649F061898}" type="pres">
      <dgm:prSet presAssocID="{AAF7F9DC-C838-984D-A464-C5FC739BFEB4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C5745807-B374-E743-9A0C-F09DD7ABD03A}" srcId="{F0A45952-E681-FC4F-B450-98CFD4BFF3D4}" destId="{AAF7F9DC-C838-984D-A464-C5FC739BFEB4}" srcOrd="2" destOrd="0" parTransId="{1A76F5E6-1062-B946-9C16-5971134E2EA8}" sibTransId="{050FA9D7-AEB1-F94A-B6E6-EF170DBC208B}"/>
    <dgm:cxn modelId="{1ED8962A-219C-DA45-8A0D-90CEC818F69C}" srcId="{F0A45952-E681-FC4F-B450-98CFD4BFF3D4}" destId="{B1977495-F076-7246-889D-956DF2F84401}" srcOrd="0" destOrd="0" parTransId="{86F4F6BB-59EE-9340-990F-D7D82BE9D6C8}" sibTransId="{ECB5C1FC-3421-B14A-9412-3C853A2E35B6}"/>
    <dgm:cxn modelId="{CB200469-4568-174F-8E20-49D15AA7EDE4}" type="presOf" srcId="{AAF7F9DC-C838-984D-A464-C5FC739BFEB4}" destId="{282A189F-0EC6-1449-9623-BA649F061898}" srcOrd="0" destOrd="0" presId="urn:microsoft.com/office/officeart/2005/8/layout/hProcess9"/>
    <dgm:cxn modelId="{735CB097-EA2E-0F47-B7C8-4650145AB04B}" srcId="{F0A45952-E681-FC4F-B450-98CFD4BFF3D4}" destId="{FF86D043-E29F-564D-9CCE-97636B221D4E}" srcOrd="1" destOrd="0" parTransId="{F7D8EE2F-9A47-9848-ACFE-507F0224D7E9}" sibTransId="{E24FCE6B-2A61-6545-BE20-141BFD636C54}"/>
    <dgm:cxn modelId="{4432319B-45F6-4048-8539-B58D834759D1}" type="presOf" srcId="{F0A45952-E681-FC4F-B450-98CFD4BFF3D4}" destId="{9C46A7E8-AE62-B94A-B28B-EDFA007BF99E}" srcOrd="0" destOrd="0" presId="urn:microsoft.com/office/officeart/2005/8/layout/hProcess9"/>
    <dgm:cxn modelId="{8D9DAEA3-C49D-1A4E-B8BC-96C2CDFF0F34}" type="presOf" srcId="{FF86D043-E29F-564D-9CCE-97636B221D4E}" destId="{0787E43D-AD78-CA46-94D7-F21DC971AB39}" srcOrd="0" destOrd="0" presId="urn:microsoft.com/office/officeart/2005/8/layout/hProcess9"/>
    <dgm:cxn modelId="{4B8E3BE8-7FC4-AC48-AC14-83A7424D1421}" type="presOf" srcId="{B1977495-F076-7246-889D-956DF2F84401}" destId="{05B07028-D48D-2D45-829C-A00BE0DB3F4E}" srcOrd="0" destOrd="0" presId="urn:microsoft.com/office/officeart/2005/8/layout/hProcess9"/>
    <dgm:cxn modelId="{DE99FC9B-D8FF-5C41-9CAD-23696E24EEC5}" type="presParOf" srcId="{9C46A7E8-AE62-B94A-B28B-EDFA007BF99E}" destId="{B74CCCC7-4021-0B4D-9336-16D445E3B0F3}" srcOrd="0" destOrd="0" presId="urn:microsoft.com/office/officeart/2005/8/layout/hProcess9"/>
    <dgm:cxn modelId="{E3D63C07-B2DC-8D45-BD35-2FC9CB13E0FE}" type="presParOf" srcId="{9C46A7E8-AE62-B94A-B28B-EDFA007BF99E}" destId="{235D6AED-F51A-7942-89A6-552043D92803}" srcOrd="1" destOrd="0" presId="urn:microsoft.com/office/officeart/2005/8/layout/hProcess9"/>
    <dgm:cxn modelId="{2602955B-9DC3-E74D-9D5A-FE450EB99B0D}" type="presParOf" srcId="{235D6AED-F51A-7942-89A6-552043D92803}" destId="{05B07028-D48D-2D45-829C-A00BE0DB3F4E}" srcOrd="0" destOrd="0" presId="urn:microsoft.com/office/officeart/2005/8/layout/hProcess9"/>
    <dgm:cxn modelId="{AD413B6D-1A98-EB4D-BB9D-B873B349CB58}" type="presParOf" srcId="{235D6AED-F51A-7942-89A6-552043D92803}" destId="{18145FB0-097C-FB43-BECB-87FA3DF02C60}" srcOrd="1" destOrd="0" presId="urn:microsoft.com/office/officeart/2005/8/layout/hProcess9"/>
    <dgm:cxn modelId="{7AF3E48E-A400-5E4E-A9C3-7153B9396E9A}" type="presParOf" srcId="{235D6AED-F51A-7942-89A6-552043D92803}" destId="{0787E43D-AD78-CA46-94D7-F21DC971AB39}" srcOrd="2" destOrd="0" presId="urn:microsoft.com/office/officeart/2005/8/layout/hProcess9"/>
    <dgm:cxn modelId="{13D7481F-520A-BA43-8648-A5A828CAD963}" type="presParOf" srcId="{235D6AED-F51A-7942-89A6-552043D92803}" destId="{7E57580D-9BA5-3841-A0EF-0A66044E92FA}" srcOrd="3" destOrd="0" presId="urn:microsoft.com/office/officeart/2005/8/layout/hProcess9"/>
    <dgm:cxn modelId="{1D1F4EDB-C514-F84B-8314-95FE9DA9A7C9}" type="presParOf" srcId="{235D6AED-F51A-7942-89A6-552043D92803}" destId="{282A189F-0EC6-1449-9623-BA649F06189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A45952-E681-FC4F-B450-98CFD4BFF3D4}" type="doc">
      <dgm:prSet loTypeId="urn:microsoft.com/office/officeart/2005/8/layout/hProcess9" loCatId="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977495-F076-7246-889D-956DF2F84401}">
      <dgm:prSet phldrT="[Text]"/>
      <dgm:spPr/>
      <dgm:t>
        <a:bodyPr/>
        <a:lstStyle/>
        <a:p>
          <a:r>
            <a:rPr lang="en-US" dirty="0"/>
            <a:t>Employee</a:t>
          </a:r>
        </a:p>
      </dgm:t>
    </dgm:pt>
    <dgm:pt modelId="{86F4F6BB-59EE-9340-990F-D7D82BE9D6C8}" type="parTrans" cxnId="{1ED8962A-219C-DA45-8A0D-90CEC818F69C}">
      <dgm:prSet/>
      <dgm:spPr/>
      <dgm:t>
        <a:bodyPr/>
        <a:lstStyle/>
        <a:p>
          <a:endParaRPr lang="en-US"/>
        </a:p>
      </dgm:t>
    </dgm:pt>
    <dgm:pt modelId="{ECB5C1FC-3421-B14A-9412-3C853A2E35B6}" type="sibTrans" cxnId="{1ED8962A-219C-DA45-8A0D-90CEC818F69C}">
      <dgm:prSet/>
      <dgm:spPr/>
      <dgm:t>
        <a:bodyPr/>
        <a:lstStyle/>
        <a:p>
          <a:endParaRPr lang="en-US"/>
        </a:p>
      </dgm:t>
    </dgm:pt>
    <dgm:pt modelId="{AAF7F9DC-C838-984D-A464-C5FC739BFEB4}">
      <dgm:prSet phldrT="[Text]"/>
      <dgm:spPr/>
      <dgm:t>
        <a:bodyPr/>
        <a:lstStyle/>
        <a:p>
          <a:r>
            <a:rPr lang="en-US" dirty="0"/>
            <a:t>Apprenticeship</a:t>
          </a:r>
        </a:p>
      </dgm:t>
    </dgm:pt>
    <dgm:pt modelId="{1A76F5E6-1062-B946-9C16-5971134E2EA8}" type="parTrans" cxnId="{C5745807-B374-E743-9A0C-F09DD7ABD03A}">
      <dgm:prSet/>
      <dgm:spPr/>
      <dgm:t>
        <a:bodyPr/>
        <a:lstStyle/>
        <a:p>
          <a:endParaRPr lang="en-US"/>
        </a:p>
      </dgm:t>
    </dgm:pt>
    <dgm:pt modelId="{050FA9D7-AEB1-F94A-B6E6-EF170DBC208B}" type="sibTrans" cxnId="{C5745807-B374-E743-9A0C-F09DD7ABD03A}">
      <dgm:prSet/>
      <dgm:spPr/>
      <dgm:t>
        <a:bodyPr/>
        <a:lstStyle/>
        <a:p>
          <a:endParaRPr lang="en-US"/>
        </a:p>
      </dgm:t>
    </dgm:pt>
    <dgm:pt modelId="{9C46A7E8-AE62-B94A-B28B-EDFA007BF99E}" type="pres">
      <dgm:prSet presAssocID="{F0A45952-E681-FC4F-B450-98CFD4BFF3D4}" presName="CompostProcess" presStyleCnt="0">
        <dgm:presLayoutVars>
          <dgm:dir/>
          <dgm:resizeHandles val="exact"/>
        </dgm:presLayoutVars>
      </dgm:prSet>
      <dgm:spPr/>
    </dgm:pt>
    <dgm:pt modelId="{B74CCCC7-4021-0B4D-9336-16D445E3B0F3}" type="pres">
      <dgm:prSet presAssocID="{F0A45952-E681-FC4F-B450-98CFD4BFF3D4}" presName="arrow" presStyleLbl="bgShp" presStyleIdx="0" presStyleCnt="1"/>
      <dgm:spPr/>
    </dgm:pt>
    <dgm:pt modelId="{235D6AED-F51A-7942-89A6-552043D92803}" type="pres">
      <dgm:prSet presAssocID="{F0A45952-E681-FC4F-B450-98CFD4BFF3D4}" presName="linearProcess" presStyleCnt="0"/>
      <dgm:spPr/>
    </dgm:pt>
    <dgm:pt modelId="{05B07028-D48D-2D45-829C-A00BE0DB3F4E}" type="pres">
      <dgm:prSet presAssocID="{B1977495-F076-7246-889D-956DF2F84401}" presName="textNode" presStyleLbl="node1" presStyleIdx="0" presStyleCnt="2">
        <dgm:presLayoutVars>
          <dgm:bulletEnabled val="1"/>
        </dgm:presLayoutVars>
      </dgm:prSet>
      <dgm:spPr/>
    </dgm:pt>
    <dgm:pt modelId="{18145FB0-097C-FB43-BECB-87FA3DF02C60}" type="pres">
      <dgm:prSet presAssocID="{ECB5C1FC-3421-B14A-9412-3C853A2E35B6}" presName="sibTrans" presStyleCnt="0"/>
      <dgm:spPr/>
    </dgm:pt>
    <dgm:pt modelId="{282A189F-0EC6-1449-9623-BA649F061898}" type="pres">
      <dgm:prSet presAssocID="{AAF7F9DC-C838-984D-A464-C5FC739BFEB4}" presName="textNode" presStyleLbl="node1" presStyleIdx="1" presStyleCnt="2">
        <dgm:presLayoutVars>
          <dgm:bulletEnabled val="1"/>
        </dgm:presLayoutVars>
      </dgm:prSet>
      <dgm:spPr/>
    </dgm:pt>
  </dgm:ptLst>
  <dgm:cxnLst>
    <dgm:cxn modelId="{C5745807-B374-E743-9A0C-F09DD7ABD03A}" srcId="{F0A45952-E681-FC4F-B450-98CFD4BFF3D4}" destId="{AAF7F9DC-C838-984D-A464-C5FC739BFEB4}" srcOrd="1" destOrd="0" parTransId="{1A76F5E6-1062-B946-9C16-5971134E2EA8}" sibTransId="{050FA9D7-AEB1-F94A-B6E6-EF170DBC208B}"/>
    <dgm:cxn modelId="{1ED8962A-219C-DA45-8A0D-90CEC818F69C}" srcId="{F0A45952-E681-FC4F-B450-98CFD4BFF3D4}" destId="{B1977495-F076-7246-889D-956DF2F84401}" srcOrd="0" destOrd="0" parTransId="{86F4F6BB-59EE-9340-990F-D7D82BE9D6C8}" sibTransId="{ECB5C1FC-3421-B14A-9412-3C853A2E35B6}"/>
    <dgm:cxn modelId="{B0D559B2-DD35-9841-8964-833D622F791E}" type="presOf" srcId="{B1977495-F076-7246-889D-956DF2F84401}" destId="{05B07028-D48D-2D45-829C-A00BE0DB3F4E}" srcOrd="0" destOrd="0" presId="urn:microsoft.com/office/officeart/2005/8/layout/hProcess9"/>
    <dgm:cxn modelId="{68F802BD-D6B7-F640-8FC3-B49AACC3BAEA}" type="presOf" srcId="{AAF7F9DC-C838-984D-A464-C5FC739BFEB4}" destId="{282A189F-0EC6-1449-9623-BA649F061898}" srcOrd="0" destOrd="0" presId="urn:microsoft.com/office/officeart/2005/8/layout/hProcess9"/>
    <dgm:cxn modelId="{0EF702E0-7896-C844-B921-1D1B62A04196}" type="presOf" srcId="{F0A45952-E681-FC4F-B450-98CFD4BFF3D4}" destId="{9C46A7E8-AE62-B94A-B28B-EDFA007BF99E}" srcOrd="0" destOrd="0" presId="urn:microsoft.com/office/officeart/2005/8/layout/hProcess9"/>
    <dgm:cxn modelId="{C750A9C5-67BD-484C-A897-D4EAD6FE852D}" type="presParOf" srcId="{9C46A7E8-AE62-B94A-B28B-EDFA007BF99E}" destId="{B74CCCC7-4021-0B4D-9336-16D445E3B0F3}" srcOrd="0" destOrd="0" presId="urn:microsoft.com/office/officeart/2005/8/layout/hProcess9"/>
    <dgm:cxn modelId="{DDC3B05A-7E22-AD46-B9EC-46725DE03A61}" type="presParOf" srcId="{9C46A7E8-AE62-B94A-B28B-EDFA007BF99E}" destId="{235D6AED-F51A-7942-89A6-552043D92803}" srcOrd="1" destOrd="0" presId="urn:microsoft.com/office/officeart/2005/8/layout/hProcess9"/>
    <dgm:cxn modelId="{27E42954-9EB7-9B40-8521-8B0948B8D3B1}" type="presParOf" srcId="{235D6AED-F51A-7942-89A6-552043D92803}" destId="{05B07028-D48D-2D45-829C-A00BE0DB3F4E}" srcOrd="0" destOrd="0" presId="urn:microsoft.com/office/officeart/2005/8/layout/hProcess9"/>
    <dgm:cxn modelId="{4F61917D-93D5-1E46-959B-1433694383DA}" type="presParOf" srcId="{235D6AED-F51A-7942-89A6-552043D92803}" destId="{18145FB0-097C-FB43-BECB-87FA3DF02C60}" srcOrd="1" destOrd="0" presId="urn:microsoft.com/office/officeart/2005/8/layout/hProcess9"/>
    <dgm:cxn modelId="{9B9F87B8-D704-B74A-96E1-B073E0EC912B}" type="presParOf" srcId="{235D6AED-F51A-7942-89A6-552043D92803}" destId="{282A189F-0EC6-1449-9623-BA649F061898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75A752B-E6FC-43CD-BA5D-2BE58AA3C233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19ABDF1E-5041-4A0D-8F55-249D392BA3A2}">
      <dgm:prSet phldrT="[Text]"/>
      <dgm:spPr/>
      <dgm:t>
        <a:bodyPr/>
        <a:lstStyle/>
        <a:p>
          <a:r>
            <a:rPr lang="en-US" dirty="0"/>
            <a:t>Related </a:t>
          </a:r>
        </a:p>
        <a:p>
          <a:r>
            <a:rPr lang="en-US" dirty="0"/>
            <a:t>Technical</a:t>
          </a:r>
        </a:p>
        <a:p>
          <a:r>
            <a:rPr lang="en-US" dirty="0"/>
            <a:t>Instruction</a:t>
          </a:r>
        </a:p>
      </dgm:t>
    </dgm:pt>
    <dgm:pt modelId="{B12606DE-656C-40DD-B99A-A63C8FD84F61}" type="parTrans" cxnId="{578F8863-099E-4DC8-BA4C-0046967F7E33}">
      <dgm:prSet/>
      <dgm:spPr/>
      <dgm:t>
        <a:bodyPr/>
        <a:lstStyle/>
        <a:p>
          <a:endParaRPr lang="en-US"/>
        </a:p>
      </dgm:t>
    </dgm:pt>
    <dgm:pt modelId="{4E0E3962-5343-49CD-847F-31D7A5B8580C}" type="sibTrans" cxnId="{578F8863-099E-4DC8-BA4C-0046967F7E33}">
      <dgm:prSet/>
      <dgm:spPr/>
      <dgm:t>
        <a:bodyPr/>
        <a:lstStyle/>
        <a:p>
          <a:endParaRPr lang="en-US"/>
        </a:p>
      </dgm:t>
    </dgm:pt>
    <dgm:pt modelId="{62CF5461-99C7-4FCB-992C-6E10FABC3DFB}">
      <dgm:prSet phldrT="[Text]"/>
      <dgm:spPr/>
      <dgm:t>
        <a:bodyPr/>
        <a:lstStyle/>
        <a:p>
          <a:r>
            <a:rPr lang="en-US" dirty="0"/>
            <a:t>Certificate of Completion</a:t>
          </a:r>
        </a:p>
        <a:p>
          <a:r>
            <a:rPr lang="en-US" dirty="0"/>
            <a:t>Journeyman Status</a:t>
          </a:r>
        </a:p>
      </dgm:t>
    </dgm:pt>
    <dgm:pt modelId="{83EFF0DB-0BEE-403C-A312-4D27035A83B3}" type="parTrans" cxnId="{10F42F4C-23BA-424C-8843-5B20809E017C}">
      <dgm:prSet/>
      <dgm:spPr/>
      <dgm:t>
        <a:bodyPr/>
        <a:lstStyle/>
        <a:p>
          <a:endParaRPr lang="en-US"/>
        </a:p>
      </dgm:t>
    </dgm:pt>
    <dgm:pt modelId="{5464EBB8-7CB3-4653-AF5D-99CE73987530}" type="sibTrans" cxnId="{10F42F4C-23BA-424C-8843-5B20809E017C}">
      <dgm:prSet/>
      <dgm:spPr/>
      <dgm:t>
        <a:bodyPr/>
        <a:lstStyle/>
        <a:p>
          <a:endParaRPr lang="en-US"/>
        </a:p>
      </dgm:t>
    </dgm:pt>
    <dgm:pt modelId="{5F530933-F48C-4FE0-8251-9333D6683B30}">
      <dgm:prSet phldrT="[Text]"/>
      <dgm:spPr/>
      <dgm:t>
        <a:bodyPr/>
        <a:lstStyle/>
        <a:p>
          <a:r>
            <a:rPr lang="en-US" dirty="0"/>
            <a:t>OJT</a:t>
          </a:r>
        </a:p>
      </dgm:t>
    </dgm:pt>
    <dgm:pt modelId="{37539DF9-1C70-4647-95BE-63C6CFA7F14E}" type="sibTrans" cxnId="{9C2E55A3-AAC4-4403-A0D9-75B2F0C1E86F}">
      <dgm:prSet/>
      <dgm:spPr/>
      <dgm:t>
        <a:bodyPr/>
        <a:lstStyle/>
        <a:p>
          <a:endParaRPr lang="en-US"/>
        </a:p>
      </dgm:t>
    </dgm:pt>
    <dgm:pt modelId="{68C280F0-7CB7-47F8-852E-A2FAE70ADD4A}" type="parTrans" cxnId="{9C2E55A3-AAC4-4403-A0D9-75B2F0C1E86F}">
      <dgm:prSet/>
      <dgm:spPr/>
      <dgm:t>
        <a:bodyPr/>
        <a:lstStyle/>
        <a:p>
          <a:endParaRPr lang="en-US"/>
        </a:p>
      </dgm:t>
    </dgm:pt>
    <dgm:pt modelId="{4DCD4BB9-2285-4DE3-A37B-89F85D8CBC0A}" type="pres">
      <dgm:prSet presAssocID="{175A752B-E6FC-43CD-BA5D-2BE58AA3C233}" presName="Name0" presStyleCnt="0">
        <dgm:presLayoutVars>
          <dgm:dir/>
          <dgm:resizeHandles val="exact"/>
        </dgm:presLayoutVars>
      </dgm:prSet>
      <dgm:spPr/>
    </dgm:pt>
    <dgm:pt modelId="{5A16066D-4D85-46EB-8D38-E152703BE64F}" type="pres">
      <dgm:prSet presAssocID="{5F530933-F48C-4FE0-8251-9333D6683B30}" presName="node" presStyleLbl="node1" presStyleIdx="0" presStyleCnt="3">
        <dgm:presLayoutVars>
          <dgm:bulletEnabled val="1"/>
        </dgm:presLayoutVars>
      </dgm:prSet>
      <dgm:spPr/>
    </dgm:pt>
    <dgm:pt modelId="{7989FA2A-07CC-4AA0-AFD8-F14A36F79CD2}" type="pres">
      <dgm:prSet presAssocID="{37539DF9-1C70-4647-95BE-63C6CFA7F14E}" presName="sibTrans" presStyleLbl="sibTrans2D1" presStyleIdx="0" presStyleCnt="2"/>
      <dgm:spPr>
        <a:prstGeom prst="mathPlus">
          <a:avLst/>
        </a:prstGeom>
      </dgm:spPr>
    </dgm:pt>
    <dgm:pt modelId="{99F59884-76C7-4E55-9B21-0EB171DA64DC}" type="pres">
      <dgm:prSet presAssocID="{37539DF9-1C70-4647-95BE-63C6CFA7F14E}" presName="connectorText" presStyleLbl="sibTrans2D1" presStyleIdx="0" presStyleCnt="2"/>
      <dgm:spPr/>
    </dgm:pt>
    <dgm:pt modelId="{4CABA4B6-A375-41B2-837A-EC6D57855B87}" type="pres">
      <dgm:prSet presAssocID="{19ABDF1E-5041-4A0D-8F55-249D392BA3A2}" presName="node" presStyleLbl="node1" presStyleIdx="1" presStyleCnt="3">
        <dgm:presLayoutVars>
          <dgm:bulletEnabled val="1"/>
        </dgm:presLayoutVars>
      </dgm:prSet>
      <dgm:spPr/>
    </dgm:pt>
    <dgm:pt modelId="{28FF0E32-9A5F-41E9-97AD-64989C8C2275}" type="pres">
      <dgm:prSet presAssocID="{4E0E3962-5343-49CD-847F-31D7A5B8580C}" presName="sibTrans" presStyleLbl="sibTrans2D1" presStyleIdx="1" presStyleCnt="2"/>
      <dgm:spPr>
        <a:prstGeom prst="mathEqual">
          <a:avLst/>
        </a:prstGeom>
      </dgm:spPr>
    </dgm:pt>
    <dgm:pt modelId="{65F54A60-5A5C-4C0A-B0C2-301D9BAC2204}" type="pres">
      <dgm:prSet presAssocID="{4E0E3962-5343-49CD-847F-31D7A5B8580C}" presName="connectorText" presStyleLbl="sibTrans2D1" presStyleIdx="1" presStyleCnt="2"/>
      <dgm:spPr/>
    </dgm:pt>
    <dgm:pt modelId="{26EA99C8-F8C0-490A-9118-7D0CE72637BB}" type="pres">
      <dgm:prSet presAssocID="{62CF5461-99C7-4FCB-992C-6E10FABC3DFB}" presName="node" presStyleLbl="node1" presStyleIdx="2" presStyleCnt="3">
        <dgm:presLayoutVars>
          <dgm:bulletEnabled val="1"/>
        </dgm:presLayoutVars>
      </dgm:prSet>
      <dgm:spPr/>
    </dgm:pt>
  </dgm:ptLst>
  <dgm:cxnLst>
    <dgm:cxn modelId="{83E93035-95B6-7248-8175-1C7AECEB7199}" type="presOf" srcId="{62CF5461-99C7-4FCB-992C-6E10FABC3DFB}" destId="{26EA99C8-F8C0-490A-9118-7D0CE72637BB}" srcOrd="0" destOrd="0" presId="urn:microsoft.com/office/officeart/2005/8/layout/process1"/>
    <dgm:cxn modelId="{F2EFEE45-BC49-D94B-82F3-941C65268959}" type="presOf" srcId="{37539DF9-1C70-4647-95BE-63C6CFA7F14E}" destId="{99F59884-76C7-4E55-9B21-0EB171DA64DC}" srcOrd="1" destOrd="0" presId="urn:microsoft.com/office/officeart/2005/8/layout/process1"/>
    <dgm:cxn modelId="{10F42F4C-23BA-424C-8843-5B20809E017C}" srcId="{175A752B-E6FC-43CD-BA5D-2BE58AA3C233}" destId="{62CF5461-99C7-4FCB-992C-6E10FABC3DFB}" srcOrd="2" destOrd="0" parTransId="{83EFF0DB-0BEE-403C-A312-4D27035A83B3}" sibTransId="{5464EBB8-7CB3-4653-AF5D-99CE73987530}"/>
    <dgm:cxn modelId="{578F8863-099E-4DC8-BA4C-0046967F7E33}" srcId="{175A752B-E6FC-43CD-BA5D-2BE58AA3C233}" destId="{19ABDF1E-5041-4A0D-8F55-249D392BA3A2}" srcOrd="1" destOrd="0" parTransId="{B12606DE-656C-40DD-B99A-A63C8FD84F61}" sibTransId="{4E0E3962-5343-49CD-847F-31D7A5B8580C}"/>
    <dgm:cxn modelId="{A4540C74-0ABD-CF41-858D-07F351C4446C}" type="presOf" srcId="{4E0E3962-5343-49CD-847F-31D7A5B8580C}" destId="{28FF0E32-9A5F-41E9-97AD-64989C8C2275}" srcOrd="0" destOrd="0" presId="urn:microsoft.com/office/officeart/2005/8/layout/process1"/>
    <dgm:cxn modelId="{FE9DD19F-E37F-5D48-A7D4-FA56225D4531}" type="presOf" srcId="{4E0E3962-5343-49CD-847F-31D7A5B8580C}" destId="{65F54A60-5A5C-4C0A-B0C2-301D9BAC2204}" srcOrd="1" destOrd="0" presId="urn:microsoft.com/office/officeart/2005/8/layout/process1"/>
    <dgm:cxn modelId="{9C2E55A3-AAC4-4403-A0D9-75B2F0C1E86F}" srcId="{175A752B-E6FC-43CD-BA5D-2BE58AA3C233}" destId="{5F530933-F48C-4FE0-8251-9333D6683B30}" srcOrd="0" destOrd="0" parTransId="{68C280F0-7CB7-47F8-852E-A2FAE70ADD4A}" sibTransId="{37539DF9-1C70-4647-95BE-63C6CFA7F14E}"/>
    <dgm:cxn modelId="{7559F1CA-0236-6145-95EF-ADB95F1B3941}" type="presOf" srcId="{19ABDF1E-5041-4A0D-8F55-249D392BA3A2}" destId="{4CABA4B6-A375-41B2-837A-EC6D57855B87}" srcOrd="0" destOrd="0" presId="urn:microsoft.com/office/officeart/2005/8/layout/process1"/>
    <dgm:cxn modelId="{8B2C54CD-1C56-7340-B375-C508A5D89BEC}" type="presOf" srcId="{37539DF9-1C70-4647-95BE-63C6CFA7F14E}" destId="{7989FA2A-07CC-4AA0-AFD8-F14A36F79CD2}" srcOrd="0" destOrd="0" presId="urn:microsoft.com/office/officeart/2005/8/layout/process1"/>
    <dgm:cxn modelId="{3C087DCF-FBBC-0C43-9E08-7A3285BEA845}" type="presOf" srcId="{5F530933-F48C-4FE0-8251-9333D6683B30}" destId="{5A16066D-4D85-46EB-8D38-E152703BE64F}" srcOrd="0" destOrd="0" presId="urn:microsoft.com/office/officeart/2005/8/layout/process1"/>
    <dgm:cxn modelId="{F9634DD6-F339-E643-A4A2-63D8EDDCEA88}" type="presOf" srcId="{175A752B-E6FC-43CD-BA5D-2BE58AA3C233}" destId="{4DCD4BB9-2285-4DE3-A37B-89F85D8CBC0A}" srcOrd="0" destOrd="0" presId="urn:microsoft.com/office/officeart/2005/8/layout/process1"/>
    <dgm:cxn modelId="{6EC1345B-426C-1449-BC19-2A288013EEE6}" type="presParOf" srcId="{4DCD4BB9-2285-4DE3-A37B-89F85D8CBC0A}" destId="{5A16066D-4D85-46EB-8D38-E152703BE64F}" srcOrd="0" destOrd="0" presId="urn:microsoft.com/office/officeart/2005/8/layout/process1"/>
    <dgm:cxn modelId="{4BE44FE7-1265-224F-9306-EF391FA09EF8}" type="presParOf" srcId="{4DCD4BB9-2285-4DE3-A37B-89F85D8CBC0A}" destId="{7989FA2A-07CC-4AA0-AFD8-F14A36F79CD2}" srcOrd="1" destOrd="0" presId="urn:microsoft.com/office/officeart/2005/8/layout/process1"/>
    <dgm:cxn modelId="{6FBE967A-7363-2D41-8E77-10B7B2057ED0}" type="presParOf" srcId="{7989FA2A-07CC-4AA0-AFD8-F14A36F79CD2}" destId="{99F59884-76C7-4E55-9B21-0EB171DA64DC}" srcOrd="0" destOrd="0" presId="urn:microsoft.com/office/officeart/2005/8/layout/process1"/>
    <dgm:cxn modelId="{2C6C9656-F23C-9B44-8D87-89FD8C630634}" type="presParOf" srcId="{4DCD4BB9-2285-4DE3-A37B-89F85D8CBC0A}" destId="{4CABA4B6-A375-41B2-837A-EC6D57855B87}" srcOrd="2" destOrd="0" presId="urn:microsoft.com/office/officeart/2005/8/layout/process1"/>
    <dgm:cxn modelId="{1FE01489-F9BF-B443-9E50-BB35B8AD92B4}" type="presParOf" srcId="{4DCD4BB9-2285-4DE3-A37B-89F85D8CBC0A}" destId="{28FF0E32-9A5F-41E9-97AD-64989C8C2275}" srcOrd="3" destOrd="0" presId="urn:microsoft.com/office/officeart/2005/8/layout/process1"/>
    <dgm:cxn modelId="{CED04B83-B194-2947-AE72-759124CF72D1}" type="presParOf" srcId="{28FF0E32-9A5F-41E9-97AD-64989C8C2275}" destId="{65F54A60-5A5C-4C0A-B0C2-301D9BAC2204}" srcOrd="0" destOrd="0" presId="urn:microsoft.com/office/officeart/2005/8/layout/process1"/>
    <dgm:cxn modelId="{3BE527F1-9B9F-724B-8489-67130D948C0B}" type="presParOf" srcId="{4DCD4BB9-2285-4DE3-A37B-89F85D8CBC0A}" destId="{26EA99C8-F8C0-490A-9118-7D0CE72637B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4CCCC7-4021-0B4D-9336-16D445E3B0F3}">
      <dsp:nvSpPr>
        <dsp:cNvPr id="0" name=""/>
        <dsp:cNvSpPr/>
      </dsp:nvSpPr>
      <dsp:spPr>
        <a:xfrm>
          <a:off x="617219" y="0"/>
          <a:ext cx="6995160" cy="46259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B07028-D48D-2D45-829C-A00BE0DB3F4E}">
      <dsp:nvSpPr>
        <dsp:cNvPr id="0" name=""/>
        <dsp:cNvSpPr/>
      </dsp:nvSpPr>
      <dsp:spPr>
        <a:xfrm>
          <a:off x="8840" y="1387792"/>
          <a:ext cx="2648902" cy="18503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High School CTE Student</a:t>
          </a:r>
        </a:p>
      </dsp:txBody>
      <dsp:txXfrm>
        <a:off x="99169" y="1478121"/>
        <a:ext cx="2468244" cy="1669732"/>
      </dsp:txXfrm>
    </dsp:sp>
    <dsp:sp modelId="{0787E43D-AD78-CA46-94D7-F21DC971AB39}">
      <dsp:nvSpPr>
        <dsp:cNvPr id="0" name=""/>
        <dsp:cNvSpPr/>
      </dsp:nvSpPr>
      <dsp:spPr>
        <a:xfrm>
          <a:off x="2790348" y="1387792"/>
          <a:ext cx="2648902" cy="18503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Pre-Apprenticeship</a:t>
          </a:r>
        </a:p>
      </dsp:txBody>
      <dsp:txXfrm>
        <a:off x="2880677" y="1478121"/>
        <a:ext cx="2468244" cy="1669732"/>
      </dsp:txXfrm>
    </dsp:sp>
    <dsp:sp modelId="{282A189F-0EC6-1449-9623-BA649F061898}">
      <dsp:nvSpPr>
        <dsp:cNvPr id="0" name=""/>
        <dsp:cNvSpPr/>
      </dsp:nvSpPr>
      <dsp:spPr>
        <a:xfrm>
          <a:off x="5571857" y="1387792"/>
          <a:ext cx="2648902" cy="18503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Apprenticeship</a:t>
          </a:r>
        </a:p>
      </dsp:txBody>
      <dsp:txXfrm>
        <a:off x="5662186" y="1478121"/>
        <a:ext cx="2468244" cy="16697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4CCCC7-4021-0B4D-9336-16D445E3B0F3}">
      <dsp:nvSpPr>
        <dsp:cNvPr id="0" name=""/>
        <dsp:cNvSpPr/>
      </dsp:nvSpPr>
      <dsp:spPr>
        <a:xfrm>
          <a:off x="617219" y="0"/>
          <a:ext cx="6995160" cy="46259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B07028-D48D-2D45-829C-A00BE0DB3F4E}">
      <dsp:nvSpPr>
        <dsp:cNvPr id="0" name=""/>
        <dsp:cNvSpPr/>
      </dsp:nvSpPr>
      <dsp:spPr>
        <a:xfrm>
          <a:off x="3292" y="1387792"/>
          <a:ext cx="2641751" cy="18503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Adult Student</a:t>
          </a:r>
        </a:p>
      </dsp:txBody>
      <dsp:txXfrm>
        <a:off x="93621" y="1478121"/>
        <a:ext cx="2461093" cy="1669732"/>
      </dsp:txXfrm>
    </dsp:sp>
    <dsp:sp modelId="{0787E43D-AD78-CA46-94D7-F21DC971AB39}">
      <dsp:nvSpPr>
        <dsp:cNvPr id="0" name=""/>
        <dsp:cNvSpPr/>
      </dsp:nvSpPr>
      <dsp:spPr>
        <a:xfrm>
          <a:off x="2793924" y="1387792"/>
          <a:ext cx="2641751" cy="18503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Pre-Apprenticeship</a:t>
          </a:r>
        </a:p>
      </dsp:txBody>
      <dsp:txXfrm>
        <a:off x="2884253" y="1478121"/>
        <a:ext cx="2461093" cy="1669732"/>
      </dsp:txXfrm>
    </dsp:sp>
    <dsp:sp modelId="{282A189F-0EC6-1449-9623-BA649F061898}">
      <dsp:nvSpPr>
        <dsp:cNvPr id="0" name=""/>
        <dsp:cNvSpPr/>
      </dsp:nvSpPr>
      <dsp:spPr>
        <a:xfrm>
          <a:off x="5584555" y="1387792"/>
          <a:ext cx="2641751" cy="18503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Apprenticeship</a:t>
          </a:r>
        </a:p>
      </dsp:txBody>
      <dsp:txXfrm>
        <a:off x="5674884" y="1478121"/>
        <a:ext cx="2461093" cy="16697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4CCCC7-4021-0B4D-9336-16D445E3B0F3}">
      <dsp:nvSpPr>
        <dsp:cNvPr id="0" name=""/>
        <dsp:cNvSpPr/>
      </dsp:nvSpPr>
      <dsp:spPr>
        <a:xfrm>
          <a:off x="617219" y="0"/>
          <a:ext cx="6995160" cy="46259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B07028-D48D-2D45-829C-A00BE0DB3F4E}">
      <dsp:nvSpPr>
        <dsp:cNvPr id="0" name=""/>
        <dsp:cNvSpPr/>
      </dsp:nvSpPr>
      <dsp:spPr>
        <a:xfrm>
          <a:off x="3484" y="1387792"/>
          <a:ext cx="3972280" cy="18503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Employee</a:t>
          </a:r>
        </a:p>
      </dsp:txBody>
      <dsp:txXfrm>
        <a:off x="93813" y="1478121"/>
        <a:ext cx="3791622" cy="1669732"/>
      </dsp:txXfrm>
    </dsp:sp>
    <dsp:sp modelId="{282A189F-0EC6-1449-9623-BA649F061898}">
      <dsp:nvSpPr>
        <dsp:cNvPr id="0" name=""/>
        <dsp:cNvSpPr/>
      </dsp:nvSpPr>
      <dsp:spPr>
        <a:xfrm>
          <a:off x="4253835" y="1387792"/>
          <a:ext cx="3972280" cy="18503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Apprenticeship</a:t>
          </a:r>
        </a:p>
      </dsp:txBody>
      <dsp:txXfrm>
        <a:off x="4344164" y="1478121"/>
        <a:ext cx="3791622" cy="16697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16066D-4D85-46EB-8D38-E152703BE64F}">
      <dsp:nvSpPr>
        <dsp:cNvPr id="0" name=""/>
        <dsp:cNvSpPr/>
      </dsp:nvSpPr>
      <dsp:spPr>
        <a:xfrm>
          <a:off x="6605" y="1065590"/>
          <a:ext cx="1974367" cy="1351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OJT</a:t>
          </a:r>
        </a:p>
      </dsp:txBody>
      <dsp:txXfrm>
        <a:off x="46181" y="1105166"/>
        <a:ext cx="1895215" cy="1272055"/>
      </dsp:txXfrm>
    </dsp:sp>
    <dsp:sp modelId="{7989FA2A-07CC-4AA0-AFD8-F14A36F79CD2}">
      <dsp:nvSpPr>
        <dsp:cNvPr id="0" name=""/>
        <dsp:cNvSpPr/>
      </dsp:nvSpPr>
      <dsp:spPr>
        <a:xfrm>
          <a:off x="2178409" y="1496372"/>
          <a:ext cx="418565" cy="489643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178409" y="1594301"/>
        <a:ext cx="292996" cy="293785"/>
      </dsp:txXfrm>
    </dsp:sp>
    <dsp:sp modelId="{4CABA4B6-A375-41B2-837A-EC6D57855B87}">
      <dsp:nvSpPr>
        <dsp:cNvPr id="0" name=""/>
        <dsp:cNvSpPr/>
      </dsp:nvSpPr>
      <dsp:spPr>
        <a:xfrm>
          <a:off x="2770720" y="1065590"/>
          <a:ext cx="1974367" cy="1351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Related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Technical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Instruction</a:t>
          </a:r>
        </a:p>
      </dsp:txBody>
      <dsp:txXfrm>
        <a:off x="2810296" y="1105166"/>
        <a:ext cx="1895215" cy="1272055"/>
      </dsp:txXfrm>
    </dsp:sp>
    <dsp:sp modelId="{28FF0E32-9A5F-41E9-97AD-64989C8C2275}">
      <dsp:nvSpPr>
        <dsp:cNvPr id="0" name=""/>
        <dsp:cNvSpPr/>
      </dsp:nvSpPr>
      <dsp:spPr>
        <a:xfrm>
          <a:off x="4942524" y="1496372"/>
          <a:ext cx="418565" cy="489643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942524" y="1594301"/>
        <a:ext cx="292996" cy="293785"/>
      </dsp:txXfrm>
    </dsp:sp>
    <dsp:sp modelId="{26EA99C8-F8C0-490A-9118-7D0CE72637BB}">
      <dsp:nvSpPr>
        <dsp:cNvPr id="0" name=""/>
        <dsp:cNvSpPr/>
      </dsp:nvSpPr>
      <dsp:spPr>
        <a:xfrm>
          <a:off x="5534834" y="1065590"/>
          <a:ext cx="1974367" cy="1351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Certificate of Completion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Journeyman Status</a:t>
          </a:r>
        </a:p>
      </dsp:txBody>
      <dsp:txXfrm>
        <a:off x="5574410" y="1105166"/>
        <a:ext cx="1895215" cy="12720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63B06C-C4A4-A843-8337-5CE3A3DFF68E}" type="datetimeFigureOut">
              <a:rPr lang="en-US" smtClean="0"/>
              <a:t>12/6/22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46F8C-5E93-E84A-9401-C52972FB8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445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21AE-410E-6E4B-841F-1A6ACE85A689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9C91-6A48-624E-9243-4838D75AFFA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21AE-410E-6E4B-841F-1A6ACE85A689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9C91-6A48-624E-9243-4838D75AF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21AE-410E-6E4B-841F-1A6ACE85A689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9C91-6A48-624E-9243-4838D75AFFA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21AE-410E-6E4B-841F-1A6ACE85A689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9C91-6A48-624E-9243-4838D75AF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21AE-410E-6E4B-841F-1A6ACE85A689}" type="datetimeFigureOut">
              <a:rPr lang="en-US" smtClean="0"/>
              <a:t>12/6/22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9C91-6A48-624E-9243-4838D75AF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21AE-410E-6E4B-841F-1A6ACE85A689}" type="datetimeFigureOut">
              <a:rPr lang="en-US" smtClean="0"/>
              <a:t>12/6/22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9C91-6A48-624E-9243-4838D75AF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21AE-410E-6E4B-841F-1A6ACE85A689}" type="datetimeFigureOut">
              <a:rPr lang="en-US" smtClean="0"/>
              <a:t>12/6/22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9C91-6A48-624E-9243-4838D75AF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21AE-410E-6E4B-841F-1A6ACE85A689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9C91-6A48-624E-9243-4838D75AFFA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67C21AE-410E-6E4B-841F-1A6ACE85A689}" type="datetimeFigureOut">
              <a:rPr lang="en-US" smtClean="0"/>
              <a:t>12/6/22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33CB9C91-6A48-624E-9243-4838D75AFFA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21AE-410E-6E4B-841F-1A6ACE85A689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9C91-6A48-624E-9243-4838D75AF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C21AE-410E-6E4B-841F-1A6ACE85A689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9C91-6A48-624E-9243-4838D75AF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67C21AE-410E-6E4B-841F-1A6ACE85A689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3CB9C91-6A48-624E-9243-4838D75AFFA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Suzanne.Gordon@jfs.ohio.gov" TargetMode="External"/><Relationship Id="rId2" Type="http://schemas.openxmlformats.org/officeDocument/2006/relationships/hyperlink" Target="mailto:Matthew.Longfellow@jfs.ohio.gov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Erich.hetzel@jfs.ohio.gov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Apprenticeship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Pathways to</a:t>
            </a:r>
          </a:p>
        </p:txBody>
      </p:sp>
    </p:spTree>
    <p:extLst>
      <p:ext uri="{BB962C8B-B14F-4D97-AF65-F5344CB8AC3E}">
        <p14:creationId xmlns:p14="http://schemas.microsoft.com/office/powerpoint/2010/main" val="478222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Secondary Pathway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2614426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Shape 9"/>
          <p:cNvSpPr/>
          <p:nvPr/>
        </p:nvSpPr>
        <p:spPr>
          <a:xfrm rot="20284923">
            <a:off x="1068805" y="2897605"/>
            <a:ext cx="3044935" cy="3044935"/>
          </a:xfrm>
          <a:prstGeom prst="leftCircularArrow">
            <a:avLst>
              <a:gd name="adj1" fmla="val 2339"/>
              <a:gd name="adj2" fmla="val 282419"/>
              <a:gd name="adj3" fmla="val 3369297"/>
              <a:gd name="adj4" fmla="val 10335856"/>
              <a:gd name="adj5" fmla="val 2729"/>
            </a:avLst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1" name="Picture 10" descr="ARROW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679700"/>
            <a:ext cx="4102608" cy="1493520"/>
          </a:xfrm>
          <a:prstGeom prst="rect">
            <a:avLst/>
          </a:prstGeom>
        </p:spPr>
      </p:pic>
      <p:sp>
        <p:nvSpPr>
          <p:cNvPr id="12" name="Shape 11"/>
          <p:cNvSpPr/>
          <p:nvPr/>
        </p:nvSpPr>
        <p:spPr>
          <a:xfrm rot="20284923">
            <a:off x="4697206" y="2897605"/>
            <a:ext cx="3044935" cy="3044935"/>
          </a:xfrm>
          <a:prstGeom prst="leftCircularArrow">
            <a:avLst>
              <a:gd name="adj1" fmla="val 2339"/>
              <a:gd name="adj2" fmla="val 282419"/>
              <a:gd name="adj3" fmla="val 3369297"/>
              <a:gd name="adj4" fmla="val 10335856"/>
              <a:gd name="adj5" fmla="val 2729"/>
            </a:avLst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Shape 13"/>
          <p:cNvSpPr/>
          <p:nvPr/>
        </p:nvSpPr>
        <p:spPr>
          <a:xfrm rot="1315077" flipV="1">
            <a:off x="2195728" y="1672693"/>
            <a:ext cx="4752543" cy="5001053"/>
          </a:xfrm>
          <a:prstGeom prst="leftCircularArrow">
            <a:avLst>
              <a:gd name="adj1" fmla="val 2339"/>
              <a:gd name="adj2" fmla="val 282419"/>
              <a:gd name="adj3" fmla="val 3369297"/>
              <a:gd name="adj4" fmla="val 10335856"/>
              <a:gd name="adj5" fmla="val 2729"/>
            </a:avLst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4182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Apprenticeship Facts</a:t>
            </a:r>
            <a:r>
              <a:rPr lang="mr-IN" dirty="0"/>
              <a:t>…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Both secondary and full time post-secondary CTE programs can enter into pre-apprenticeship agreements.</a:t>
            </a:r>
          </a:p>
          <a:p>
            <a:r>
              <a:rPr lang="en-US" dirty="0"/>
              <a:t>OTC/Post-Secondary can either provide related technical instruction for registered apprenticeship programs, or they may establish and sponsor a group non-joint apprenticeship program to serve multiple companies.</a:t>
            </a:r>
          </a:p>
        </p:txBody>
      </p:sp>
    </p:spTree>
    <p:extLst>
      <p:ext uri="{BB962C8B-B14F-4D97-AF65-F5344CB8AC3E}">
        <p14:creationId xmlns:p14="http://schemas.microsoft.com/office/powerpoint/2010/main" val="325763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OTC/Post-Secondary Pathway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1283623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Shape 9"/>
          <p:cNvSpPr/>
          <p:nvPr/>
        </p:nvSpPr>
        <p:spPr>
          <a:xfrm rot="20284923">
            <a:off x="1068805" y="2897605"/>
            <a:ext cx="3044935" cy="3044935"/>
          </a:xfrm>
          <a:prstGeom prst="leftCircularArrow">
            <a:avLst>
              <a:gd name="adj1" fmla="val 2339"/>
              <a:gd name="adj2" fmla="val 282419"/>
              <a:gd name="adj3" fmla="val 3369297"/>
              <a:gd name="adj4" fmla="val 10335856"/>
              <a:gd name="adj5" fmla="val 2729"/>
            </a:avLst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1" name="Picture 10" descr="ARROW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679700"/>
            <a:ext cx="4102608" cy="1493520"/>
          </a:xfrm>
          <a:prstGeom prst="rect">
            <a:avLst/>
          </a:prstGeom>
        </p:spPr>
      </p:pic>
      <p:sp>
        <p:nvSpPr>
          <p:cNvPr id="12" name="Shape 11"/>
          <p:cNvSpPr/>
          <p:nvPr/>
        </p:nvSpPr>
        <p:spPr>
          <a:xfrm rot="20284923">
            <a:off x="4697206" y="2897605"/>
            <a:ext cx="3044935" cy="3044935"/>
          </a:xfrm>
          <a:prstGeom prst="leftCircularArrow">
            <a:avLst>
              <a:gd name="adj1" fmla="val 2339"/>
              <a:gd name="adj2" fmla="val 282419"/>
              <a:gd name="adj3" fmla="val 3369297"/>
              <a:gd name="adj4" fmla="val 10335856"/>
              <a:gd name="adj5" fmla="val 2729"/>
            </a:avLst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Shape 13"/>
          <p:cNvSpPr/>
          <p:nvPr/>
        </p:nvSpPr>
        <p:spPr>
          <a:xfrm rot="1315077" flipV="1">
            <a:off x="2195728" y="1672693"/>
            <a:ext cx="4752543" cy="5001053"/>
          </a:xfrm>
          <a:prstGeom prst="leftCircularArrow">
            <a:avLst>
              <a:gd name="adj1" fmla="val 2339"/>
              <a:gd name="adj2" fmla="val 282419"/>
              <a:gd name="adj3" fmla="val 3369297"/>
              <a:gd name="adj4" fmla="val 10335856"/>
              <a:gd name="adj5" fmla="val 2729"/>
            </a:avLst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3246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Corporate Pathway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5110510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Picture 10" descr="ARROW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679700"/>
            <a:ext cx="4102608" cy="1493520"/>
          </a:xfrm>
          <a:prstGeom prst="rect">
            <a:avLst/>
          </a:prstGeom>
        </p:spPr>
      </p:pic>
      <p:sp>
        <p:nvSpPr>
          <p:cNvPr id="14" name="Shape 13"/>
          <p:cNvSpPr/>
          <p:nvPr/>
        </p:nvSpPr>
        <p:spPr>
          <a:xfrm rot="1315077" flipV="1">
            <a:off x="2195728" y="1672693"/>
            <a:ext cx="4752543" cy="5001053"/>
          </a:xfrm>
          <a:prstGeom prst="leftCircularArrow">
            <a:avLst>
              <a:gd name="adj1" fmla="val 2339"/>
              <a:gd name="adj2" fmla="val 282419"/>
              <a:gd name="adj3" fmla="val 3369297"/>
              <a:gd name="adj4" fmla="val 10335856"/>
              <a:gd name="adj5" fmla="val 2729"/>
            </a:avLst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2144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Apprenticeships?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Helps recruit and develop a highly skilled workforce</a:t>
            </a:r>
            <a:br>
              <a:rPr lang="en-US" dirty="0"/>
            </a:br>
            <a:endParaRPr lang="en-US" dirty="0"/>
          </a:p>
          <a:p>
            <a:r>
              <a:rPr lang="en-US" dirty="0"/>
              <a:t>Allows workers to earn and learn at the same time</a:t>
            </a:r>
          </a:p>
          <a:p>
            <a:endParaRPr lang="en-US" dirty="0"/>
          </a:p>
          <a:p>
            <a:r>
              <a:rPr lang="en-US" dirty="0"/>
              <a:t>Improves productivity and the bottom-line</a:t>
            </a:r>
          </a:p>
          <a:p>
            <a:endParaRPr lang="en-US" dirty="0"/>
          </a:p>
          <a:p>
            <a:r>
              <a:rPr lang="en-US" dirty="0"/>
              <a:t>Reduces turnover costs and increases employee retention</a:t>
            </a:r>
          </a:p>
          <a:p>
            <a:endParaRPr lang="en-US" dirty="0"/>
          </a:p>
          <a:p>
            <a:r>
              <a:rPr lang="en-US" dirty="0"/>
              <a:t>Creates industry driven and flexible training solutions to meet national and local needs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Apprenticeships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U.S. Dept. of Labor recognizes 1350 occupations in these industries, and more</a:t>
            </a:r>
            <a:r>
              <a:rPr lang="mr-IN" dirty="0"/>
              <a:t>…</a:t>
            </a:r>
            <a:endParaRPr lang="en-US" dirty="0"/>
          </a:p>
          <a:p>
            <a:pPr lvl="1"/>
            <a:r>
              <a:rPr lang="en-US" dirty="0"/>
              <a:t>Advanced Manufacturing</a:t>
            </a:r>
          </a:p>
          <a:p>
            <a:pPr lvl="1"/>
            <a:r>
              <a:rPr lang="en-US" dirty="0"/>
              <a:t>Aerospace</a:t>
            </a:r>
          </a:p>
          <a:p>
            <a:pPr lvl="1"/>
            <a:r>
              <a:rPr lang="en-US" dirty="0"/>
              <a:t>Biotechnical</a:t>
            </a:r>
          </a:p>
          <a:p>
            <a:pPr lvl="1"/>
            <a:r>
              <a:rPr lang="en-US" dirty="0"/>
              <a:t>Construction</a:t>
            </a:r>
          </a:p>
          <a:p>
            <a:pPr lvl="1"/>
            <a:r>
              <a:rPr lang="en-US" dirty="0"/>
              <a:t>Energy</a:t>
            </a:r>
          </a:p>
          <a:p>
            <a:pPr lvl="1"/>
            <a:r>
              <a:rPr lang="en-US" dirty="0"/>
              <a:t>Hospitality</a:t>
            </a:r>
          </a:p>
          <a:p>
            <a:pPr lvl="1"/>
            <a:r>
              <a:rPr lang="en-US" dirty="0"/>
              <a:t>Health Care</a:t>
            </a:r>
          </a:p>
          <a:p>
            <a:pPr lvl="1"/>
            <a:r>
              <a:rPr lang="en-US" dirty="0"/>
              <a:t>Information Technology</a:t>
            </a:r>
          </a:p>
          <a:p>
            <a:pPr lvl="1"/>
            <a:r>
              <a:rPr lang="en-US" dirty="0"/>
              <a:t>Transportation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 descr="C:\Users\HETZEE\AppData\Local\Microsoft\Windows\Temporary Internet Files\Content.IE5\IQ2JGIQQ\jet_supersonico0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768" y="2704989"/>
            <a:ext cx="3338714" cy="34796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14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" r="203"/>
          <a:stretch>
            <a:fillRect/>
          </a:stretch>
        </p:blipFill>
        <p:spPr bwMode="auto">
          <a:xfrm>
            <a:off x="457200" y="1538941"/>
            <a:ext cx="8229600" cy="5319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47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Parts of an Apprenticeship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33222" indent="-514350">
              <a:buFont typeface="+mj-lt"/>
              <a:buAutoNum type="arabicPeriod"/>
            </a:pPr>
            <a:r>
              <a:rPr lang="en-US" sz="3600" dirty="0"/>
              <a:t>Related Technical Instruction Curriculum</a:t>
            </a:r>
          </a:p>
          <a:p>
            <a:pPr marL="633222" indent="-514350">
              <a:buFont typeface="+mj-lt"/>
              <a:buAutoNum type="arabicPeriod"/>
            </a:pPr>
            <a:endParaRPr lang="en-US" sz="3600" dirty="0"/>
          </a:p>
          <a:p>
            <a:pPr marL="633222" indent="-514350">
              <a:buFont typeface="+mj-lt"/>
              <a:buAutoNum type="arabicPeriod"/>
            </a:pPr>
            <a:r>
              <a:rPr lang="en-US" sz="3600" dirty="0"/>
              <a:t>On The Job Training Work Process Schedule</a:t>
            </a:r>
          </a:p>
          <a:p>
            <a:pPr marL="633222" indent="-514350">
              <a:buFont typeface="+mj-lt"/>
              <a:buAutoNum type="arabicPeriod"/>
            </a:pPr>
            <a:endParaRPr lang="en-US" sz="3600" dirty="0"/>
          </a:p>
          <a:p>
            <a:pPr marL="633222" indent="-514350">
              <a:buFont typeface="+mj-lt"/>
              <a:buAutoNum type="arabicPeriod"/>
            </a:pPr>
            <a:r>
              <a:rPr lang="en-US" sz="3600" dirty="0"/>
              <a:t>Standards of Apprenticeship</a:t>
            </a:r>
          </a:p>
          <a:p>
            <a:pPr marL="633222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36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Technical Instruction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least </a:t>
            </a:r>
            <a:r>
              <a:rPr lang="en-US" b="1" u="sng" dirty="0"/>
              <a:t>144 hours of instruction </a:t>
            </a:r>
            <a:r>
              <a:rPr lang="en-US" dirty="0"/>
              <a:t>per every </a:t>
            </a:r>
            <a:r>
              <a:rPr lang="en-US" b="1" u="sng" dirty="0"/>
              <a:t>2000 hours of OJT </a:t>
            </a:r>
            <a:r>
              <a:rPr lang="en-US" dirty="0"/>
              <a:t>required.</a:t>
            </a:r>
          </a:p>
          <a:p>
            <a:r>
              <a:rPr lang="en-US" dirty="0"/>
              <a:t>Instruction must be provided by an institution of higher learning, such as an OTC or university. More than one agency may provide this instruction.</a:t>
            </a:r>
          </a:p>
          <a:p>
            <a:r>
              <a:rPr lang="en-US" dirty="0"/>
              <a:t>Safety training is required.</a:t>
            </a:r>
          </a:p>
          <a:p>
            <a:r>
              <a:rPr lang="en-US" dirty="0"/>
              <a:t>Coursework may earn college credit towards a degree.</a:t>
            </a:r>
          </a:p>
        </p:txBody>
      </p:sp>
    </p:spTree>
    <p:extLst>
      <p:ext uri="{BB962C8B-B14F-4D97-AF65-F5344CB8AC3E}">
        <p14:creationId xmlns:p14="http://schemas.microsoft.com/office/powerpoint/2010/main" val="167400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 The Job Training</a:t>
            </a:r>
            <a:br>
              <a:rPr lang="en-US" dirty="0"/>
            </a:br>
            <a:r>
              <a:rPr lang="en-US" dirty="0"/>
              <a:t>Work Process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4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OJT hours are determined by the U.S. Department of Labor Office of Apprenticeship</a:t>
            </a:r>
          </a:p>
          <a:p>
            <a:endParaRPr lang="en-US" sz="4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r>
              <a:rPr lang="en-US" sz="4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Programs range from 2,000 to 10,000 total hours, based upon the skills and competencies to be mastered.</a:t>
            </a:r>
          </a:p>
          <a:p>
            <a:endParaRPr lang="en-US" sz="4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r>
              <a:rPr lang="en-US" sz="4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Structured, supervised, systematic training.</a:t>
            </a:r>
          </a:p>
          <a:p>
            <a:endParaRPr lang="en-US" sz="4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r>
              <a:rPr lang="en-US" sz="4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Wages and benefits defined in an incremental schedule based on time or competency.</a:t>
            </a:r>
          </a:p>
          <a:p>
            <a:endParaRPr lang="en-US" sz="4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r>
              <a:rPr lang="en-US" sz="4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Journeyperson to apprentice ratio.</a:t>
            </a:r>
          </a:p>
          <a:p>
            <a:endParaRPr lang="en-US" sz="4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r>
              <a:rPr lang="en-US" sz="4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OJT based on industry standards &amp; defined work process schedule</a:t>
            </a:r>
            <a:r>
              <a:rPr lang="en-US" dirty="0">
                <a:latin typeface="Segoe UI Symbol" panose="020B0502040204020203" pitchFamily="34" charset="0"/>
                <a:ea typeface="Segoe UI Symbol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559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OJT Programs</a:t>
            </a:r>
          </a:p>
        </p:txBody>
      </p:sp>
      <p:sp>
        <p:nvSpPr>
          <p:cNvPr id="6" name="Rectangle 10"/>
          <p:cNvSpPr txBox="1">
            <a:spLocks noChangeArrowheads="1"/>
          </p:cNvSpPr>
          <p:nvPr/>
        </p:nvSpPr>
        <p:spPr bwMode="auto">
          <a:xfrm>
            <a:off x="-1" y="1429621"/>
            <a:ext cx="4123766" cy="4148828"/>
          </a:xfrm>
          <a:prstGeom prst="rect">
            <a:avLst/>
          </a:prstGeom>
          <a:noFill/>
          <a:ln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000" u="sng" dirty="0"/>
              <a:t>Time Based</a:t>
            </a:r>
          </a:p>
          <a:p>
            <a:pPr marL="0" indent="0" algn="ctr">
              <a:lnSpc>
                <a:spcPct val="90000"/>
              </a:lnSpc>
              <a:buNone/>
            </a:pPr>
            <a:endParaRPr lang="en-US" sz="1400" dirty="0">
              <a:latin typeface="Segoe UI Symbol" panose="020B0502040204020203" pitchFamily="34" charset="0"/>
              <a:ea typeface="Segoe UI Symbol" panose="020B0502040204020203" pitchFamily="34" charset="0"/>
              <a:cs typeface="Times New Roman" pitchFamily="18" charset="0"/>
            </a:endParaRPr>
          </a:p>
          <a:p>
            <a:pPr marL="457200" indent="-457200"/>
            <a:r>
              <a:rPr lang="en-US" sz="1600" dirty="0">
                <a:latin typeface="Segoe UI Symbol" panose="020B0502040204020203" pitchFamily="34" charset="0"/>
                <a:ea typeface="Segoe UI Symbol" panose="020B0502040204020203" pitchFamily="34" charset="0"/>
                <a:cs typeface="Times New Roman" pitchFamily="18" charset="0"/>
              </a:rPr>
              <a:t>Traditional program</a:t>
            </a:r>
          </a:p>
          <a:p>
            <a:pPr marL="457200" indent="-457200"/>
            <a:endParaRPr lang="en-US" sz="1600" dirty="0">
              <a:latin typeface="Segoe UI Symbol" panose="020B0502040204020203" pitchFamily="34" charset="0"/>
              <a:ea typeface="Segoe UI Symbol" panose="020B0502040204020203" pitchFamily="34" charset="0"/>
              <a:cs typeface="Times New Roman" pitchFamily="18" charset="0"/>
            </a:endParaRPr>
          </a:p>
          <a:p>
            <a:pPr marL="457200" indent="-457200"/>
            <a:r>
              <a:rPr lang="en-US" sz="1600" dirty="0">
                <a:latin typeface="Segoe UI Symbol" panose="020B0502040204020203" pitchFamily="34" charset="0"/>
                <a:ea typeface="Segoe UI Symbol" panose="020B0502040204020203" pitchFamily="34" charset="0"/>
                <a:cs typeface="Times New Roman" pitchFamily="18" charset="0"/>
              </a:rPr>
              <a:t>Currently 98% of all programs in Ohio</a:t>
            </a:r>
          </a:p>
          <a:p>
            <a:pPr marL="457200" indent="-457200"/>
            <a:endParaRPr lang="en-US" sz="1600" dirty="0">
              <a:latin typeface="Segoe UI Symbol" panose="020B0502040204020203" pitchFamily="34" charset="0"/>
              <a:ea typeface="Segoe UI Symbol" panose="020B0502040204020203" pitchFamily="34" charset="0"/>
              <a:cs typeface="Times New Roman" pitchFamily="18" charset="0"/>
            </a:endParaRPr>
          </a:p>
          <a:p>
            <a:pPr marL="457200" indent="-457200"/>
            <a:r>
              <a:rPr lang="en-US" sz="1600" dirty="0">
                <a:latin typeface="Segoe UI Symbol" panose="020B0502040204020203" pitchFamily="34" charset="0"/>
                <a:ea typeface="Segoe UI Symbol" panose="020B0502040204020203" pitchFamily="34" charset="0"/>
                <a:cs typeface="Times New Roman" pitchFamily="18" charset="0"/>
              </a:rPr>
              <a:t>OJT time that details hours needed on specific knowledge, skills, and abilities required for completion</a:t>
            </a:r>
          </a:p>
          <a:p>
            <a:pPr marL="457200" indent="-457200"/>
            <a:endParaRPr lang="en-US" sz="1600" dirty="0">
              <a:latin typeface="Univers LT 55" panose="02000503040000020003" pitchFamily="2" charset="0"/>
            </a:endParaRPr>
          </a:p>
          <a:p>
            <a:endParaRPr lang="en-US" sz="1600" dirty="0"/>
          </a:p>
          <a:p>
            <a:pPr>
              <a:buFontTx/>
              <a:buNone/>
            </a:pPr>
            <a:endParaRPr lang="en-US" sz="1600" dirty="0"/>
          </a:p>
          <a:p>
            <a:endParaRPr lang="en-US" sz="1600" dirty="0"/>
          </a:p>
          <a:p>
            <a:pPr>
              <a:buFontTx/>
              <a:buNone/>
            </a:pPr>
            <a:endParaRPr lang="en-US" sz="1600" dirty="0"/>
          </a:p>
          <a:p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4588347" y="1429621"/>
            <a:ext cx="4570589" cy="41488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u="sng" dirty="0"/>
              <a:t>Competency Based </a:t>
            </a:r>
          </a:p>
          <a:p>
            <a:pPr algn="ctr">
              <a:lnSpc>
                <a:spcPct val="90000"/>
              </a:lnSpc>
            </a:pPr>
            <a:endParaRPr lang="en-US" sz="2400" dirty="0">
              <a:latin typeface="Segoe UI Symbol" panose="020B0502040204020203" pitchFamily="34" charset="0"/>
              <a:ea typeface="Segoe UI Symbol" panose="020B0502040204020203" pitchFamily="34" charset="0"/>
              <a:cs typeface="Times New Roman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 Symbol" panose="020B0502040204020203" pitchFamily="34" charset="0"/>
                <a:ea typeface="Segoe UI Symbol" panose="020B0502040204020203" pitchFamily="34" charset="0"/>
                <a:cs typeface="Times New Roman" pitchFamily="18" charset="0"/>
              </a:rPr>
              <a:t>Outlined competencies listing specific knowledge, skills, and abilities required for completion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600" dirty="0">
              <a:latin typeface="Segoe UI Symbol" panose="020B0502040204020203" pitchFamily="34" charset="0"/>
              <a:ea typeface="Segoe UI Symbol" panose="020B0502040204020203" pitchFamily="34" charset="0"/>
              <a:cs typeface="Times New Roman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 Symbol" panose="020B0502040204020203" pitchFamily="34" charset="0"/>
                <a:ea typeface="Segoe UI Symbol" panose="020B0502040204020203" pitchFamily="34" charset="0"/>
                <a:cs typeface="Times New Roman" pitchFamily="18" charset="0"/>
              </a:rPr>
              <a:t>A term of training stated as minimum and maximum hours allowed for completion, with progression steps defined by competencies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600" dirty="0">
              <a:latin typeface="Segoe UI Symbol" panose="020B0502040204020203" pitchFamily="34" charset="0"/>
              <a:ea typeface="Segoe UI Symbol" panose="020B0502040204020203" pitchFamily="34" charset="0"/>
              <a:cs typeface="Times New Roman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 Symbol" panose="020B0502040204020203" pitchFamily="34" charset="0"/>
                <a:ea typeface="Segoe UI Symbol" panose="020B0502040204020203" pitchFamily="34" charset="0"/>
                <a:cs typeface="Times New Roman" pitchFamily="18" charset="0"/>
              </a:rPr>
              <a:t>Specific test methods to identify competency acquisition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600" dirty="0">
              <a:latin typeface="Segoe UI Symbol" panose="020B0502040204020203" pitchFamily="34" charset="0"/>
              <a:ea typeface="Segoe UI Symbol" panose="020B0502040204020203" pitchFamily="34" charset="0"/>
              <a:cs typeface="Times New Roman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 Symbol" panose="020B0502040204020203" pitchFamily="34" charset="0"/>
                <a:ea typeface="Segoe UI Symbol" panose="020B0502040204020203" pitchFamily="34" charset="0"/>
                <a:cs typeface="Times New Roman" pitchFamily="18" charset="0"/>
              </a:rPr>
              <a:t>Competency based programs may offer interim credentials</a:t>
            </a:r>
          </a:p>
        </p:txBody>
      </p:sp>
      <p:sp>
        <p:nvSpPr>
          <p:cNvPr id="8" name="Rectangle 7"/>
          <p:cNvSpPr/>
          <p:nvPr/>
        </p:nvSpPr>
        <p:spPr>
          <a:xfrm>
            <a:off x="1277471" y="5605842"/>
            <a:ext cx="5692588" cy="132343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1" algn="ctr"/>
            <a:r>
              <a:rPr lang="en-US" sz="2000" u="sng" dirty="0">
                <a:ea typeface="Segoe UI Symbol" panose="020B0502040204020203" pitchFamily="34" charset="0"/>
              </a:rPr>
              <a:t>Hybrid</a:t>
            </a:r>
          </a:p>
          <a:p>
            <a:pPr indent="-285750" algn="ctr"/>
            <a:endParaRPr lang="en-US" sz="1200" dirty="0">
              <a:latin typeface="Segoe UI Symbol" panose="020B0502040204020203" pitchFamily="34" charset="0"/>
              <a:ea typeface="Segoe UI Symbol" panose="020B0502040204020203" pitchFamily="34" charset="0"/>
              <a:cs typeface="Times New Roman" pitchFamily="18" charset="0"/>
            </a:endParaRPr>
          </a:p>
          <a:p>
            <a:pPr marL="971550" lvl="1" indent="-457200" algn="ctr">
              <a:buFont typeface="Arial" panose="020B0604020202020204" pitchFamily="34" charset="0"/>
              <a:buChar char="•"/>
            </a:pPr>
            <a:r>
              <a:rPr lang="en-US" sz="1600" dirty="0">
                <a:latin typeface="Segoe UI Symbol" panose="020B0502040204020203" pitchFamily="34" charset="0"/>
                <a:ea typeface="Segoe UI Symbol" panose="020B0502040204020203" pitchFamily="34" charset="0"/>
                <a:cs typeface="Times New Roman" pitchFamily="18" charset="0"/>
              </a:rPr>
              <a:t>Combines elements of both Time and Competency based models</a:t>
            </a:r>
          </a:p>
          <a:p>
            <a:pPr marL="514350" lvl="1"/>
            <a:endParaRPr lang="en-US" sz="1600" dirty="0">
              <a:latin typeface="Segoe UI Symbol" panose="020B0502040204020203" pitchFamily="34" charset="0"/>
              <a:ea typeface="Segoe UI Symbol" panose="020B0502040204020203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21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Apprenticeship Formula for Success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70148607"/>
              </p:ext>
            </p:extLst>
          </p:nvPr>
        </p:nvGraphicFramePr>
        <p:xfrm>
          <a:off x="774770" y="592615"/>
          <a:ext cx="7515808" cy="3482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290933"/>
            <a:ext cx="4532674" cy="3567067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5403717" y="4091704"/>
            <a:ext cx="2554256" cy="1631561"/>
          </a:xfrm>
          <a:prstGeom prst="wedgeRoundRectCallout">
            <a:avLst>
              <a:gd name="adj1" fmla="val 50931"/>
              <a:gd name="adj2" fmla="val -132037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dirty="0">
                <a:latin typeface="Times New Roman" pitchFamily="18" charset="0"/>
              </a:rPr>
              <a:t>Certificate is a nationally recognized portable credential, and in some cases, a college degree</a:t>
            </a:r>
          </a:p>
        </p:txBody>
      </p:sp>
    </p:spTree>
    <p:extLst>
      <p:ext uri="{BB962C8B-B14F-4D97-AF65-F5344CB8AC3E}">
        <p14:creationId xmlns:p14="http://schemas.microsoft.com/office/powerpoint/2010/main" val="169711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Standards Of Apprenticeship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125" y="1547986"/>
            <a:ext cx="4683246" cy="60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84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Type of Sponsorship Fits?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sz="7000" dirty="0"/>
              <a:t>A “Group-Joint” program consists of a group of employers with labor organization involved.</a:t>
            </a:r>
          </a:p>
          <a:p>
            <a:pPr marL="118872" indent="0">
              <a:buNone/>
            </a:pPr>
            <a:endParaRPr lang="en-US" sz="7000" dirty="0"/>
          </a:p>
          <a:p>
            <a:r>
              <a:rPr lang="en-US" sz="7000" dirty="0"/>
              <a:t>A “Group Non-Joint” program consists of a group of employers with no labor organization involved.</a:t>
            </a:r>
          </a:p>
          <a:p>
            <a:pPr marL="118872" indent="0">
              <a:buNone/>
            </a:pPr>
            <a:endParaRPr lang="en-US" sz="7000" dirty="0"/>
          </a:p>
          <a:p>
            <a:r>
              <a:rPr lang="en-US" sz="7000" dirty="0"/>
              <a:t>An “Individual-Joint” program is an individual employer with labor organization involved.</a:t>
            </a:r>
          </a:p>
          <a:p>
            <a:pPr marL="118872" indent="0">
              <a:buNone/>
            </a:pPr>
            <a:endParaRPr lang="en-US" sz="7000" dirty="0"/>
          </a:p>
          <a:p>
            <a:r>
              <a:rPr lang="en-US" sz="7000" dirty="0"/>
              <a:t>An “Individual Non-Joint” program is an individual employer with no labor organization involved.</a:t>
            </a:r>
          </a:p>
          <a:p>
            <a:endParaRPr lang="en-US" sz="4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64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Are Apprentices Selected?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33222" indent="-514350">
              <a:buFont typeface="+mj-lt"/>
              <a:buAutoNum type="arabicPeriod"/>
            </a:pPr>
            <a:r>
              <a:rPr lang="en-US" sz="3600" dirty="0"/>
              <a:t>Rank List</a:t>
            </a:r>
          </a:p>
          <a:p>
            <a:pPr marL="633222" indent="-514350">
              <a:buFont typeface="+mj-lt"/>
              <a:buAutoNum type="arabicPeriod"/>
            </a:pPr>
            <a:r>
              <a:rPr lang="en-US" sz="3600" dirty="0"/>
              <a:t>Random Selection</a:t>
            </a:r>
          </a:p>
          <a:p>
            <a:pPr marL="633222" indent="-514350">
              <a:buFont typeface="+mj-lt"/>
              <a:buAutoNum type="arabicPeriod"/>
            </a:pPr>
            <a:r>
              <a:rPr lang="en-US" sz="3600" dirty="0"/>
              <a:t>Alternative</a:t>
            </a:r>
          </a:p>
          <a:p>
            <a:pPr marL="633222" indent="-514350">
              <a:buFont typeface="+mj-lt"/>
              <a:buAutoNum type="arabicPeriod"/>
            </a:pPr>
            <a:r>
              <a:rPr lang="en-US" sz="3600" dirty="0"/>
              <a:t>Current employee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932" y="2971985"/>
            <a:ext cx="3384336" cy="300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92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Documents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2964"/>
            <a:ext cx="4406176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6176" y="1502964"/>
            <a:ext cx="4737824" cy="68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75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8C556-B3B4-8A89-F072-1BFA0CFB5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Pre-Apprenticeship?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2FB5C-788F-2EE4-8E9E-11576CD60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Pre-Apprenticeship Allows Your CTE students a leg up on apprenticeship.</a:t>
            </a:r>
          </a:p>
          <a:p>
            <a:r>
              <a:rPr lang="en-US" dirty="0"/>
              <a:t>It links your CTE program to a sponsors corresponding apprenticeship program.</a:t>
            </a:r>
          </a:p>
          <a:p>
            <a:r>
              <a:rPr lang="en-US" dirty="0"/>
              <a:t>This has the potential to allow CTE students to earn hours towards apprenticeship RTI and OJT as outlined in the pre-apprenticeship operating plan. </a:t>
            </a:r>
          </a:p>
          <a:p>
            <a:r>
              <a:rPr lang="en-US" dirty="0"/>
              <a:t>Successful completion of a pre-apprenticeship program not only gives 12 graduation points, but can also result in priority to entering full apprenticeship. (Company rule dependent)</a:t>
            </a:r>
          </a:p>
        </p:txBody>
      </p:sp>
    </p:spTree>
    <p:extLst>
      <p:ext uri="{BB962C8B-B14F-4D97-AF65-F5344CB8AC3E}">
        <p14:creationId xmlns:p14="http://schemas.microsoft.com/office/powerpoint/2010/main" val="247394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Your Pre-Apprenticeship </a:t>
            </a:r>
            <a:br>
              <a:rPr lang="en-US" dirty="0"/>
            </a:br>
            <a:r>
              <a:rPr lang="en-US" dirty="0"/>
              <a:t>Ohio Contact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 algn="ctr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State Contact :Matthew Longfellow</a:t>
            </a:r>
          </a:p>
          <a:p>
            <a:pPr marL="118872" indent="0" algn="ctr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Matthew.Longfellow@jfs.ohio.gov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8872" indent="0" algn="ctr"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8872" indent="0" algn="ctr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Our Region Contact:  Suzanne Gordon</a:t>
            </a:r>
          </a:p>
          <a:p>
            <a:pPr marL="118872" indent="0" algn="ctr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Suzanne.Gordon@jfs.ohio.gov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8872" indent="0" algn="ctr"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89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Your Apprenticeship Ohio Contact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 algn="ctr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Erich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Hetzel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8872" indent="0" algn="ctr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Apprentice Ohio - Region 2</a:t>
            </a:r>
          </a:p>
          <a:p>
            <a:pPr marL="118872" indent="0" algn="ctr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161 South High Street</a:t>
            </a:r>
          </a:p>
          <a:p>
            <a:pPr marL="118872" indent="0" algn="ctr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Suite 300</a:t>
            </a:r>
          </a:p>
          <a:p>
            <a:pPr marL="118872" indent="0" algn="ctr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Akron, Ohio  44308</a:t>
            </a:r>
          </a:p>
          <a:p>
            <a:pPr marL="118872" indent="0" algn="ctr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Office:  330-252-6642</a:t>
            </a:r>
          </a:p>
          <a:p>
            <a:pPr marL="118872" indent="0" algn="ctr">
              <a:buNone/>
            </a:pPr>
            <a:r>
              <a:rPr lang="en-US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Erich.hetzel@jfs.ohio.gov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65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 You For Your Time!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 algn="ctr">
              <a:buNone/>
            </a:pPr>
            <a:r>
              <a:rPr lang="en-US" dirty="0"/>
              <a:t>Lynette K. Boggs</a:t>
            </a:r>
          </a:p>
          <a:p>
            <a:pPr marL="118872" indent="0" algn="ctr">
              <a:buNone/>
            </a:pPr>
            <a:r>
              <a:rPr lang="en-US" dirty="0"/>
              <a:t>WCSCC</a:t>
            </a:r>
          </a:p>
          <a:p>
            <a:pPr marL="118872" indent="0" algn="ctr">
              <a:buNone/>
            </a:pPr>
            <a:r>
              <a:rPr lang="en-US" dirty="0"/>
              <a:t>518 West Prospect </a:t>
            </a:r>
          </a:p>
          <a:p>
            <a:pPr marL="118872" indent="0" algn="ctr">
              <a:buNone/>
            </a:pPr>
            <a:r>
              <a:rPr lang="en-US" dirty="0"/>
              <a:t>Smithville, OH 44677</a:t>
            </a:r>
          </a:p>
          <a:p>
            <a:pPr marL="118872" indent="0" algn="ctr">
              <a:buNone/>
            </a:pPr>
            <a:r>
              <a:rPr lang="en-US" dirty="0"/>
              <a:t>330.669.7070 ext. 1022</a:t>
            </a:r>
          </a:p>
          <a:p>
            <a:pPr marL="118872" indent="0" algn="ctr">
              <a:buNone/>
            </a:pPr>
            <a:r>
              <a:rPr lang="en-US" dirty="0" err="1">
                <a:solidFill>
                  <a:srgbClr val="FF0000"/>
                </a:solidFill>
              </a:rPr>
              <a:t>lboggs@wcscc.org</a:t>
            </a:r>
            <a:endParaRPr lang="en-US" dirty="0">
              <a:solidFill>
                <a:srgbClr val="FF0000"/>
              </a:solidFill>
            </a:endParaRPr>
          </a:p>
          <a:p>
            <a:pPr marL="11887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12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Story">
      <a:dk1>
        <a:sysClr val="windowText" lastClr="000000"/>
      </a:dk1>
      <a:lt1>
        <a:sysClr val="window" lastClr="FFFFFF"/>
      </a:lt1>
      <a:dk2>
        <a:srgbClr val="212121"/>
      </a:dk2>
      <a:lt2>
        <a:srgbClr val="CDD4D7"/>
      </a:lt2>
      <a:accent1>
        <a:srgbClr val="1D86CD"/>
      </a:accent1>
      <a:accent2>
        <a:srgbClr val="732E9A"/>
      </a:accent2>
      <a:accent3>
        <a:srgbClr val="B50B1B"/>
      </a:accent3>
      <a:accent4>
        <a:srgbClr val="E8950E"/>
      </a:accent4>
      <a:accent5>
        <a:srgbClr val="55992B"/>
      </a:accent5>
      <a:accent6>
        <a:srgbClr val="2C9C89"/>
      </a:accent6>
      <a:hlink>
        <a:srgbClr val="EC4D4D"/>
      </a:hlink>
      <a:folHlink>
        <a:srgbClr val="F8CE8A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OCC Apprenticeship.pptx</Template>
  <TotalTime>176</TotalTime>
  <Words>688</Words>
  <Application>Microsoft Macintosh PowerPoint</Application>
  <PresentationFormat>On-screen Show (4:3)</PresentationFormat>
  <Paragraphs>134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Calibri</vt:lpstr>
      <vt:lpstr>Corbel</vt:lpstr>
      <vt:lpstr>Segoe UI Symbol</vt:lpstr>
      <vt:lpstr>Times New Roman</vt:lpstr>
      <vt:lpstr>Univers LT 55</vt:lpstr>
      <vt:lpstr>Wingdings</vt:lpstr>
      <vt:lpstr>Wingdings 2</vt:lpstr>
      <vt:lpstr>Wingdings 3</vt:lpstr>
      <vt:lpstr>Module</vt:lpstr>
      <vt:lpstr>Apprenticeship</vt:lpstr>
      <vt:lpstr>Secondary Pathway</vt:lpstr>
      <vt:lpstr>Apprenticeship Facts… </vt:lpstr>
      <vt:lpstr>OTC/Post-Secondary Pathway</vt:lpstr>
      <vt:lpstr>Corporate Pathway</vt:lpstr>
      <vt:lpstr>Why Apprenticeships?</vt:lpstr>
      <vt:lpstr>Apprenticeships Today</vt:lpstr>
      <vt:lpstr>PowerPoint Presentation</vt:lpstr>
      <vt:lpstr>Parts of an Apprenticeship Program</vt:lpstr>
      <vt:lpstr>Related Technical Instruction</vt:lpstr>
      <vt:lpstr>On The Job Training Work Process Schedule</vt:lpstr>
      <vt:lpstr>Types of OJT Programs</vt:lpstr>
      <vt:lpstr>Apprenticeship Formula for Success</vt:lpstr>
      <vt:lpstr>Standards Of Apprenticeship</vt:lpstr>
      <vt:lpstr>What Type of Sponsorship Fits?</vt:lpstr>
      <vt:lpstr>How Are Apprentices Selected?</vt:lpstr>
      <vt:lpstr>Important Documents </vt:lpstr>
      <vt:lpstr>Why Pre-Apprenticeship?</vt:lpstr>
      <vt:lpstr>Your Pre-Apprenticeship  Ohio Contact</vt:lpstr>
      <vt:lpstr>Your Apprenticeship Ohio Contact</vt:lpstr>
      <vt:lpstr>Thank  You For Your Time!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L.K. Boggs</dc:creator>
  <cp:lastModifiedBy>Microsoft Office User</cp:lastModifiedBy>
  <cp:revision>13</cp:revision>
  <dcterms:created xsi:type="dcterms:W3CDTF">2018-04-17T15:50:09Z</dcterms:created>
  <dcterms:modified xsi:type="dcterms:W3CDTF">2022-12-06T14:37:22Z</dcterms:modified>
</cp:coreProperties>
</file>